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60" r:id="rId7"/>
    <p:sldId id="261" r:id="rId8"/>
    <p:sldId id="263" r:id="rId9"/>
    <p:sldId id="264" r:id="rId10"/>
    <p:sldId id="265" r:id="rId11"/>
    <p:sldId id="266" r:id="rId12"/>
    <p:sldId id="267" r:id="rId13"/>
    <p:sldId id="268" r:id="rId14"/>
    <p:sldId id="269" r:id="rId15"/>
    <p:sldId id="294"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6" r:id="rId31"/>
    <p:sldId id="287" r:id="rId32"/>
    <p:sldId id="288" r:id="rId33"/>
    <p:sldId id="289" r:id="rId34"/>
    <p:sldId id="290" r:id="rId35"/>
    <p:sldId id="291" r:id="rId36"/>
    <p:sldId id="292" r:id="rId37"/>
    <p:sldId id="293" r:id="rId38"/>
    <p:sldId id="270" r:id="rId39"/>
    <p:sldId id="295" r:id="rId40"/>
    <p:sldId id="296" r:id="rId41"/>
    <p:sldId id="297" r:id="rId42"/>
    <p:sldId id="298" r:id="rId43"/>
    <p:sldId id="299" r:id="rId44"/>
    <p:sldId id="300" r:id="rId45"/>
    <p:sldId id="301" r:id="rId46"/>
    <p:sldId id="302" r:id="rId47"/>
    <p:sldId id="303" r:id="rId48"/>
    <p:sldId id="305" r:id="rId49"/>
    <p:sldId id="304" r:id="rId50"/>
    <p:sldId id="306" r:id="rId51"/>
    <p:sldId id="307" r:id="rId52"/>
    <p:sldId id="308" r:id="rId53"/>
    <p:sldId id="309" r:id="rId54"/>
    <p:sldId id="285"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DD29C-A59D-4F81-8CA9-EC8E13251BA9}" v="16" dt="2023-07-10T15:58:08.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76" autoAdjust="0"/>
    <p:restoredTop sz="94660"/>
  </p:normalViewPr>
  <p:slideViewPr>
    <p:cSldViewPr snapToGrid="0">
      <p:cViewPr varScale="1">
        <p:scale>
          <a:sx n="70" d="100"/>
          <a:sy n="70"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ca Rancier-Floyd" userId="5645dd3c-547d-4bc0-9a4a-4f48e93fe35a" providerId="ADAL" clId="{369DD29C-A59D-4F81-8CA9-EC8E13251BA9}"/>
    <pc:docChg chg="modSld">
      <pc:chgData name="Jessca Rancier-Floyd" userId="5645dd3c-547d-4bc0-9a4a-4f48e93fe35a" providerId="ADAL" clId="{369DD29C-A59D-4F81-8CA9-EC8E13251BA9}" dt="2023-07-10T15:58:08.176" v="15"/>
      <pc:docMkLst>
        <pc:docMk/>
      </pc:docMkLst>
      <pc:sldChg chg="modSp">
        <pc:chgData name="Jessca Rancier-Floyd" userId="5645dd3c-547d-4bc0-9a4a-4f48e93fe35a" providerId="ADAL" clId="{369DD29C-A59D-4F81-8CA9-EC8E13251BA9}" dt="2023-07-10T15:36:38.850" v="1"/>
        <pc:sldMkLst>
          <pc:docMk/>
          <pc:sldMk cId="2977363655" sldId="261"/>
        </pc:sldMkLst>
        <pc:spChg chg="mod">
          <ac:chgData name="Jessca Rancier-Floyd" userId="5645dd3c-547d-4bc0-9a4a-4f48e93fe35a" providerId="ADAL" clId="{369DD29C-A59D-4F81-8CA9-EC8E13251BA9}" dt="2023-07-10T15:36:17.420" v="0"/>
          <ac:spMkLst>
            <pc:docMk/>
            <pc:sldMk cId="2977363655" sldId="261"/>
            <ac:spMk id="8" creationId="{9611F3B0-6610-93D9-C772-A21ED4168EB3}"/>
          </ac:spMkLst>
        </pc:spChg>
        <pc:spChg chg="mod">
          <ac:chgData name="Jessca Rancier-Floyd" userId="5645dd3c-547d-4bc0-9a4a-4f48e93fe35a" providerId="ADAL" clId="{369DD29C-A59D-4F81-8CA9-EC8E13251BA9}" dt="2023-07-10T15:36:38.850" v="1"/>
          <ac:spMkLst>
            <pc:docMk/>
            <pc:sldMk cId="2977363655" sldId="261"/>
            <ac:spMk id="9" creationId="{9EC8205F-A1F4-06CA-4369-4692B94576DE}"/>
          </ac:spMkLst>
        </pc:spChg>
      </pc:sldChg>
      <pc:sldChg chg="modSp">
        <pc:chgData name="Jessca Rancier-Floyd" userId="5645dd3c-547d-4bc0-9a4a-4f48e93fe35a" providerId="ADAL" clId="{369DD29C-A59D-4F81-8CA9-EC8E13251BA9}" dt="2023-07-10T15:41:58.569" v="11"/>
        <pc:sldMkLst>
          <pc:docMk/>
          <pc:sldMk cId="4111140205" sldId="263"/>
        </pc:sldMkLst>
        <pc:spChg chg="mod">
          <ac:chgData name="Jessca Rancier-Floyd" userId="5645dd3c-547d-4bc0-9a4a-4f48e93fe35a" providerId="ADAL" clId="{369DD29C-A59D-4F81-8CA9-EC8E13251BA9}" dt="2023-07-10T15:41:58.569" v="11"/>
          <ac:spMkLst>
            <pc:docMk/>
            <pc:sldMk cId="4111140205" sldId="263"/>
            <ac:spMk id="6" creationId="{2011CAB2-FABD-48D0-27D2-EA5400343EC5}"/>
          </ac:spMkLst>
        </pc:spChg>
        <pc:spChg chg="mod">
          <ac:chgData name="Jessca Rancier-Floyd" userId="5645dd3c-547d-4bc0-9a4a-4f48e93fe35a" providerId="ADAL" clId="{369DD29C-A59D-4F81-8CA9-EC8E13251BA9}" dt="2023-07-10T15:40:29.062" v="8"/>
          <ac:spMkLst>
            <pc:docMk/>
            <pc:sldMk cId="4111140205" sldId="263"/>
            <ac:spMk id="8" creationId="{9611F3B0-6610-93D9-C772-A21ED4168EB3}"/>
          </ac:spMkLst>
        </pc:spChg>
        <pc:spChg chg="mod">
          <ac:chgData name="Jessca Rancier-Floyd" userId="5645dd3c-547d-4bc0-9a4a-4f48e93fe35a" providerId="ADAL" clId="{369DD29C-A59D-4F81-8CA9-EC8E13251BA9}" dt="2023-07-10T15:36:57.316" v="2"/>
          <ac:spMkLst>
            <pc:docMk/>
            <pc:sldMk cId="4111140205" sldId="263"/>
            <ac:spMk id="9" creationId="{9EC8205F-A1F4-06CA-4369-4692B94576DE}"/>
          </ac:spMkLst>
        </pc:spChg>
        <pc:spChg chg="mod">
          <ac:chgData name="Jessca Rancier-Floyd" userId="5645dd3c-547d-4bc0-9a4a-4f48e93fe35a" providerId="ADAL" clId="{369DD29C-A59D-4F81-8CA9-EC8E13251BA9}" dt="2023-07-10T15:41:11.329" v="9"/>
          <ac:spMkLst>
            <pc:docMk/>
            <pc:sldMk cId="4111140205" sldId="263"/>
            <ac:spMk id="10" creationId="{0DDF256F-5473-0080-4597-363D90B91EB7}"/>
          </ac:spMkLst>
        </pc:spChg>
      </pc:sldChg>
      <pc:sldChg chg="modSp">
        <pc:chgData name="Jessca Rancier-Floyd" userId="5645dd3c-547d-4bc0-9a4a-4f48e93fe35a" providerId="ADAL" clId="{369DD29C-A59D-4F81-8CA9-EC8E13251BA9}" dt="2023-07-10T15:39:12.477" v="6"/>
        <pc:sldMkLst>
          <pc:docMk/>
          <pc:sldMk cId="4293005792" sldId="264"/>
        </pc:sldMkLst>
        <pc:spChg chg="mod">
          <ac:chgData name="Jessca Rancier-Floyd" userId="5645dd3c-547d-4bc0-9a4a-4f48e93fe35a" providerId="ADAL" clId="{369DD29C-A59D-4F81-8CA9-EC8E13251BA9}" dt="2023-07-10T15:38:53.740" v="4"/>
          <ac:spMkLst>
            <pc:docMk/>
            <pc:sldMk cId="4293005792" sldId="264"/>
            <ac:spMk id="6" creationId="{2011CAB2-FABD-48D0-27D2-EA5400343EC5}"/>
          </ac:spMkLst>
        </pc:spChg>
        <pc:spChg chg="mod">
          <ac:chgData name="Jessca Rancier-Floyd" userId="5645dd3c-547d-4bc0-9a4a-4f48e93fe35a" providerId="ADAL" clId="{369DD29C-A59D-4F81-8CA9-EC8E13251BA9}" dt="2023-07-10T15:39:03.672" v="5"/>
          <ac:spMkLst>
            <pc:docMk/>
            <pc:sldMk cId="4293005792" sldId="264"/>
            <ac:spMk id="8" creationId="{9611F3B0-6610-93D9-C772-A21ED4168EB3}"/>
          </ac:spMkLst>
        </pc:spChg>
        <pc:spChg chg="mod">
          <ac:chgData name="Jessca Rancier-Floyd" userId="5645dd3c-547d-4bc0-9a4a-4f48e93fe35a" providerId="ADAL" clId="{369DD29C-A59D-4F81-8CA9-EC8E13251BA9}" dt="2023-07-10T15:39:12.477" v="6"/>
          <ac:spMkLst>
            <pc:docMk/>
            <pc:sldMk cId="4293005792" sldId="264"/>
            <ac:spMk id="9" creationId="{9EC8205F-A1F4-06CA-4369-4692B94576DE}"/>
          </ac:spMkLst>
        </pc:spChg>
        <pc:spChg chg="mod">
          <ac:chgData name="Jessca Rancier-Floyd" userId="5645dd3c-547d-4bc0-9a4a-4f48e93fe35a" providerId="ADAL" clId="{369DD29C-A59D-4F81-8CA9-EC8E13251BA9}" dt="2023-07-10T15:38:32.688" v="3"/>
          <ac:spMkLst>
            <pc:docMk/>
            <pc:sldMk cId="4293005792" sldId="264"/>
            <ac:spMk id="10" creationId="{0DDF256F-5473-0080-4597-363D90B91EB7}"/>
          </ac:spMkLst>
        </pc:spChg>
      </pc:sldChg>
      <pc:sldChg chg="modSp">
        <pc:chgData name="Jessca Rancier-Floyd" userId="5645dd3c-547d-4bc0-9a4a-4f48e93fe35a" providerId="ADAL" clId="{369DD29C-A59D-4F81-8CA9-EC8E13251BA9}" dt="2023-07-10T15:41:37.899" v="10"/>
        <pc:sldMkLst>
          <pc:docMk/>
          <pc:sldMk cId="137718464" sldId="267"/>
        </pc:sldMkLst>
        <pc:spChg chg="mod">
          <ac:chgData name="Jessca Rancier-Floyd" userId="5645dd3c-547d-4bc0-9a4a-4f48e93fe35a" providerId="ADAL" clId="{369DD29C-A59D-4F81-8CA9-EC8E13251BA9}" dt="2023-07-10T15:39:37.039" v="7"/>
          <ac:spMkLst>
            <pc:docMk/>
            <pc:sldMk cId="137718464" sldId="267"/>
            <ac:spMk id="8" creationId="{DB09C1DC-0F06-B2F3-549F-109A0D78A445}"/>
          </ac:spMkLst>
        </pc:spChg>
        <pc:spChg chg="mod">
          <ac:chgData name="Jessca Rancier-Floyd" userId="5645dd3c-547d-4bc0-9a4a-4f48e93fe35a" providerId="ADAL" clId="{369DD29C-A59D-4F81-8CA9-EC8E13251BA9}" dt="2023-07-10T15:41:37.899" v="10"/>
          <ac:spMkLst>
            <pc:docMk/>
            <pc:sldMk cId="137718464" sldId="267"/>
            <ac:spMk id="9" creationId="{B5D9F128-21B0-4E64-2D2B-0C3AF14E7EBD}"/>
          </ac:spMkLst>
        </pc:spChg>
      </pc:sldChg>
      <pc:sldChg chg="modSp">
        <pc:chgData name="Jessca Rancier-Floyd" userId="5645dd3c-547d-4bc0-9a4a-4f48e93fe35a" providerId="ADAL" clId="{369DD29C-A59D-4F81-8CA9-EC8E13251BA9}" dt="2023-07-10T15:42:38.114" v="13"/>
        <pc:sldMkLst>
          <pc:docMk/>
          <pc:sldMk cId="4110768733" sldId="271"/>
        </pc:sldMkLst>
        <pc:spChg chg="mod">
          <ac:chgData name="Jessca Rancier-Floyd" userId="5645dd3c-547d-4bc0-9a4a-4f48e93fe35a" providerId="ADAL" clId="{369DD29C-A59D-4F81-8CA9-EC8E13251BA9}" dt="2023-07-10T15:42:19.831" v="12"/>
          <ac:spMkLst>
            <pc:docMk/>
            <pc:sldMk cId="4110768733" sldId="271"/>
            <ac:spMk id="6" creationId="{2011CAB2-FABD-48D0-27D2-EA5400343EC5}"/>
          </ac:spMkLst>
        </pc:spChg>
        <pc:spChg chg="mod">
          <ac:chgData name="Jessca Rancier-Floyd" userId="5645dd3c-547d-4bc0-9a4a-4f48e93fe35a" providerId="ADAL" clId="{369DD29C-A59D-4F81-8CA9-EC8E13251BA9}" dt="2023-07-10T15:42:38.114" v="13"/>
          <ac:spMkLst>
            <pc:docMk/>
            <pc:sldMk cId="4110768733" sldId="271"/>
            <ac:spMk id="10" creationId="{0DDF256F-5473-0080-4597-363D90B91EB7}"/>
          </ac:spMkLst>
        </pc:spChg>
      </pc:sldChg>
      <pc:sldChg chg="modSp">
        <pc:chgData name="Jessca Rancier-Floyd" userId="5645dd3c-547d-4bc0-9a4a-4f48e93fe35a" providerId="ADAL" clId="{369DD29C-A59D-4F81-8CA9-EC8E13251BA9}" dt="2023-07-10T15:42:53.393" v="14"/>
        <pc:sldMkLst>
          <pc:docMk/>
          <pc:sldMk cId="3244107789" sldId="272"/>
        </pc:sldMkLst>
        <pc:spChg chg="mod">
          <ac:chgData name="Jessca Rancier-Floyd" userId="5645dd3c-547d-4bc0-9a4a-4f48e93fe35a" providerId="ADAL" clId="{369DD29C-A59D-4F81-8CA9-EC8E13251BA9}" dt="2023-07-10T15:42:53.393" v="14"/>
          <ac:spMkLst>
            <pc:docMk/>
            <pc:sldMk cId="3244107789" sldId="272"/>
            <ac:spMk id="10" creationId="{0DDF256F-5473-0080-4597-363D90B91EB7}"/>
          </ac:spMkLst>
        </pc:spChg>
      </pc:sldChg>
      <pc:sldChg chg="modSp">
        <pc:chgData name="Jessca Rancier-Floyd" userId="5645dd3c-547d-4bc0-9a4a-4f48e93fe35a" providerId="ADAL" clId="{369DD29C-A59D-4F81-8CA9-EC8E13251BA9}" dt="2023-07-10T15:58:08.176" v="15"/>
        <pc:sldMkLst>
          <pc:docMk/>
          <pc:sldMk cId="2336361013" sldId="273"/>
        </pc:sldMkLst>
        <pc:spChg chg="mod">
          <ac:chgData name="Jessca Rancier-Floyd" userId="5645dd3c-547d-4bc0-9a4a-4f48e93fe35a" providerId="ADAL" clId="{369DD29C-A59D-4F81-8CA9-EC8E13251BA9}" dt="2023-07-10T15:58:08.176" v="15"/>
          <ac:spMkLst>
            <pc:docMk/>
            <pc:sldMk cId="2336361013" sldId="273"/>
            <ac:spMk id="7" creationId="{EFC5DA08-EAA1-FEC2-F578-552EE20971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942A-7D2B-901D-E248-1EF912F3E1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A6EB7B-81C5-78BF-6F13-21E69E7F3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ED38C0-3979-1CA7-229C-22C6E2731908}"/>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5" name="Footer Placeholder 4">
            <a:extLst>
              <a:ext uri="{FF2B5EF4-FFF2-40B4-BE49-F238E27FC236}">
                <a16:creationId xmlns:a16="http://schemas.microsoft.com/office/drawing/2014/main" id="{63C08C27-6233-853A-5E4B-CA5AD8B82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8FA48-459C-3178-0186-2243BBA82C45}"/>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168931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7840-649A-A6CC-361E-DE81BA0DAD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339A23-022B-368C-8FFA-C46A8E5620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48D6-5C98-B435-B004-4344EFF1CD48}"/>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5" name="Footer Placeholder 4">
            <a:extLst>
              <a:ext uri="{FF2B5EF4-FFF2-40B4-BE49-F238E27FC236}">
                <a16:creationId xmlns:a16="http://schemas.microsoft.com/office/drawing/2014/main" id="{2BA060AC-2AC0-4962-3715-59DD784BA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39C29-1748-3CA8-A481-D1FA4E76307A}"/>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402047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42866-0143-CAE6-3D4E-3FACA2DD93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79588-E5B1-653C-20D1-50A347DE4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C50BC-4B3D-FDB4-88CE-927639D44337}"/>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5" name="Footer Placeholder 4">
            <a:extLst>
              <a:ext uri="{FF2B5EF4-FFF2-40B4-BE49-F238E27FC236}">
                <a16:creationId xmlns:a16="http://schemas.microsoft.com/office/drawing/2014/main" id="{44550DA3-096D-E1DB-8896-7913D0D8A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43462-E011-C375-5F86-12DFB9E66742}"/>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126942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7D32-A6EE-DF26-1196-60954851C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1D733-C80B-E81D-7EFA-46648E55F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D1E35-A6A3-0B41-EF6A-7B077D79DB32}"/>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5" name="Footer Placeholder 4">
            <a:extLst>
              <a:ext uri="{FF2B5EF4-FFF2-40B4-BE49-F238E27FC236}">
                <a16:creationId xmlns:a16="http://schemas.microsoft.com/office/drawing/2014/main" id="{348E9C8C-2A61-FA22-C0F3-49B06F286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5BF2-AA61-3373-E17D-A2801E2DBE35}"/>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23201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649A-D795-FFA0-E959-BAAF01218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C3C0C1-9D3B-1465-74AD-AD939ABDD5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0373F-B789-E510-0E80-D1ED04E6E666}"/>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5" name="Footer Placeholder 4">
            <a:extLst>
              <a:ext uri="{FF2B5EF4-FFF2-40B4-BE49-F238E27FC236}">
                <a16:creationId xmlns:a16="http://schemas.microsoft.com/office/drawing/2014/main" id="{1B248C5E-5262-2E5B-17C6-7356B7467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D630-C447-ADE4-11B9-57ADD8A23B49}"/>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320412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7B12-913F-B9C9-38E5-C12C39A6E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F3559-C010-B894-8D36-4D73A77290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BD0E5-BC8C-AD82-A283-97A097787C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8AE87-3E78-A51E-A0FE-45ADD4ECF718}"/>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6" name="Footer Placeholder 5">
            <a:extLst>
              <a:ext uri="{FF2B5EF4-FFF2-40B4-BE49-F238E27FC236}">
                <a16:creationId xmlns:a16="http://schemas.microsoft.com/office/drawing/2014/main" id="{81695B86-0DE7-0EED-E230-43E083483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94E102-4F88-1E61-98A3-E2FBF4B966FA}"/>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150027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B0FD-9013-6F76-3AC9-77BCF133F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3B541-4296-AF04-2E69-2812F5BD0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8E8F4-A8F1-C338-3FA8-DFAD1A0CAB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5B3F38-407A-AF91-5BC9-B2ACEB0BF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A9971-D45A-7562-5ED8-B1A1757D65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A5899B-50DD-DF98-A832-BB1CBB94E45C}"/>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8" name="Footer Placeholder 7">
            <a:extLst>
              <a:ext uri="{FF2B5EF4-FFF2-40B4-BE49-F238E27FC236}">
                <a16:creationId xmlns:a16="http://schemas.microsoft.com/office/drawing/2014/main" id="{3CE686C5-EBBD-C63E-05A0-C8BFDDB9C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5F8E22-B80C-575D-32E4-9F841E75737C}"/>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229009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A2A3-3643-BCB4-ACAF-471F0540D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92EFE0-AE25-B8E3-2221-7A608A97D57A}"/>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4" name="Footer Placeholder 3">
            <a:extLst>
              <a:ext uri="{FF2B5EF4-FFF2-40B4-BE49-F238E27FC236}">
                <a16:creationId xmlns:a16="http://schemas.microsoft.com/office/drawing/2014/main" id="{2DBE3787-C9F0-0BFA-02CE-A4E3980397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62A77B-FB35-1E75-716E-82C92E4EF990}"/>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391436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86D2CD-1D52-7A76-3E58-66B8FCA6E04B}"/>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3" name="Footer Placeholder 2">
            <a:extLst>
              <a:ext uri="{FF2B5EF4-FFF2-40B4-BE49-F238E27FC236}">
                <a16:creationId xmlns:a16="http://schemas.microsoft.com/office/drawing/2014/main" id="{0891CC65-FE50-4424-52F6-C47652A1FD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FDF2BC-EDFA-214E-5025-598EDA1F0953}"/>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223991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1A3B-0B30-030E-D2B7-A544642E9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86C5FC-7DF0-B9EE-D73A-D0514B96A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03383-AD57-BA7F-D044-7C1C24914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9B228-C180-757B-9F68-90A63101CC56}"/>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6" name="Footer Placeholder 5">
            <a:extLst>
              <a:ext uri="{FF2B5EF4-FFF2-40B4-BE49-F238E27FC236}">
                <a16:creationId xmlns:a16="http://schemas.microsoft.com/office/drawing/2014/main" id="{90CD28DA-0084-03FA-C967-1D84DD134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2528F-A77D-22E6-282D-EFCB80421267}"/>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68387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7DF1-6993-B0D4-676D-28BC936C7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6BA762-5A08-F6CD-AE8A-385C743D6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8D292A-109A-0A95-1ECF-A70B8FD9B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5B289-371B-866F-9341-3CDF7E2C3C82}"/>
              </a:ext>
            </a:extLst>
          </p:cNvPr>
          <p:cNvSpPr>
            <a:spLocks noGrp="1"/>
          </p:cNvSpPr>
          <p:nvPr>
            <p:ph type="dt" sz="half" idx="10"/>
          </p:nvPr>
        </p:nvSpPr>
        <p:spPr/>
        <p:txBody>
          <a:bodyPr/>
          <a:lstStyle/>
          <a:p>
            <a:fld id="{C6425C8E-FD0D-46E4-BB7E-B04B31250836}" type="datetimeFigureOut">
              <a:rPr lang="en-US" smtClean="0"/>
              <a:t>10/6/2023</a:t>
            </a:fld>
            <a:endParaRPr lang="en-US"/>
          </a:p>
        </p:txBody>
      </p:sp>
      <p:sp>
        <p:nvSpPr>
          <p:cNvPr id="6" name="Footer Placeholder 5">
            <a:extLst>
              <a:ext uri="{FF2B5EF4-FFF2-40B4-BE49-F238E27FC236}">
                <a16:creationId xmlns:a16="http://schemas.microsoft.com/office/drawing/2014/main" id="{4D389DA8-8732-A825-CB1B-886254923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EDFEA-554D-0370-FFD4-497A1EA1960E}"/>
              </a:ext>
            </a:extLst>
          </p:cNvPr>
          <p:cNvSpPr>
            <a:spLocks noGrp="1"/>
          </p:cNvSpPr>
          <p:nvPr>
            <p:ph type="sldNum" sz="quarter" idx="12"/>
          </p:nvPr>
        </p:nvSpPr>
        <p:spPr/>
        <p:txBody>
          <a:bodyPr/>
          <a:lstStyle/>
          <a:p>
            <a:fld id="{FCDD34D1-A573-4F88-91EB-B44B74B02773}" type="slidenum">
              <a:rPr lang="en-US" smtClean="0"/>
              <a:t>‹#›</a:t>
            </a:fld>
            <a:endParaRPr lang="en-US"/>
          </a:p>
        </p:txBody>
      </p:sp>
    </p:spTree>
    <p:extLst>
      <p:ext uri="{BB962C8B-B14F-4D97-AF65-F5344CB8AC3E}">
        <p14:creationId xmlns:p14="http://schemas.microsoft.com/office/powerpoint/2010/main" val="382578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E4D2B-94C0-28E5-0AA1-E79186C45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9ED70-FC20-B645-BE6D-3BF813C54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58CAC-E5A1-F251-3C4B-A3F5AD7464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25C8E-FD0D-46E4-BB7E-B04B31250836}" type="datetimeFigureOut">
              <a:rPr lang="en-US" smtClean="0"/>
              <a:t>10/6/2023</a:t>
            </a:fld>
            <a:endParaRPr lang="en-US"/>
          </a:p>
        </p:txBody>
      </p:sp>
      <p:sp>
        <p:nvSpPr>
          <p:cNvPr id="5" name="Footer Placeholder 4">
            <a:extLst>
              <a:ext uri="{FF2B5EF4-FFF2-40B4-BE49-F238E27FC236}">
                <a16:creationId xmlns:a16="http://schemas.microsoft.com/office/drawing/2014/main" id="{DDD6E20D-4138-B701-A784-152B6057B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16FF00-888C-0C0E-6331-68CB16A8A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D34D1-A573-4F88-91EB-B44B74B02773}" type="slidenum">
              <a:rPr lang="en-US" smtClean="0"/>
              <a:t>‹#›</a:t>
            </a:fld>
            <a:endParaRPr lang="en-US"/>
          </a:p>
        </p:txBody>
      </p:sp>
    </p:spTree>
    <p:extLst>
      <p:ext uri="{BB962C8B-B14F-4D97-AF65-F5344CB8AC3E}">
        <p14:creationId xmlns:p14="http://schemas.microsoft.com/office/powerpoint/2010/main" val="2377407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gif"/><Relationship Id="rId1" Type="http://schemas.openxmlformats.org/officeDocument/2006/relationships/slideLayout" Target="../slideLayouts/slideLayout8.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8.xml"/><Relationship Id="rId1" Type="http://schemas.openxmlformats.org/officeDocument/2006/relationships/slideLayout" Target="../slideLayouts/slideLayout8.xml"/><Relationship Id="rId6" Type="http://schemas.openxmlformats.org/officeDocument/2006/relationships/slide" Target="slide64.xml"/><Relationship Id="rId5" Type="http://schemas.openxmlformats.org/officeDocument/2006/relationships/slide" Target="slide2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32.xml"/><Relationship Id="rId7" Type="http://schemas.openxmlformats.org/officeDocument/2006/relationships/image" Target="../media/image5.png"/><Relationship Id="rId2" Type="http://schemas.openxmlformats.org/officeDocument/2006/relationships/slide" Target="slide55.xml"/><Relationship Id="rId1" Type="http://schemas.openxmlformats.org/officeDocument/2006/relationships/slideLayout" Target="../slideLayouts/slideLayout8.xml"/><Relationship Id="rId6" Type="http://schemas.openxmlformats.org/officeDocument/2006/relationships/slide" Target="slide28.xml"/><Relationship Id="rId5" Type="http://schemas.openxmlformats.org/officeDocument/2006/relationships/slide" Target="slide2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36.xml"/><Relationship Id="rId7" Type="http://schemas.openxmlformats.org/officeDocument/2006/relationships/image" Target="../media/image12.png"/><Relationship Id="rId2" Type="http://schemas.openxmlformats.org/officeDocument/2006/relationships/slide" Target="slide35.xml"/><Relationship Id="rId1" Type="http://schemas.openxmlformats.org/officeDocument/2006/relationships/slideLayout" Target="../slideLayouts/slideLayout8.xml"/><Relationship Id="rId6" Type="http://schemas.openxmlformats.org/officeDocument/2006/relationships/slide" Target="slide33.xml"/><Relationship Id="rId5" Type="http://schemas.openxmlformats.org/officeDocument/2006/relationships/slide" Target="slide3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1.gif"/><Relationship Id="rId1" Type="http://schemas.openxmlformats.org/officeDocument/2006/relationships/slideLayout" Target="../slideLayouts/slideLayout8.xml"/><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45.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5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 Target="slide57.xml"/><Relationship Id="rId7" Type="http://schemas.openxmlformats.org/officeDocument/2006/relationships/image" Target="../media/image15.png"/><Relationship Id="rId2" Type="http://schemas.openxmlformats.org/officeDocument/2006/relationships/slide" Target="slide49.xml"/><Relationship Id="rId1" Type="http://schemas.openxmlformats.org/officeDocument/2006/relationships/slideLayout" Target="../slideLayouts/slideLayout8.xml"/><Relationship Id="rId6" Type="http://schemas.openxmlformats.org/officeDocument/2006/relationships/slide" Target="slide28.xml"/><Relationship Id="rId5" Type="http://schemas.openxmlformats.org/officeDocument/2006/relationships/slide" Target="slide41.xml"/><Relationship Id="rId10" Type="http://schemas.openxmlformats.org/officeDocument/2006/relationships/image" Target="../media/image18.svg"/><Relationship Id="rId4" Type="http://schemas.openxmlformats.org/officeDocument/2006/relationships/image" Target="../media/image4.png"/><Relationship Id="rId9" Type="http://schemas.openxmlformats.org/officeDocument/2006/relationships/image" Target="../media/image17.png"/></Relationships>
</file>

<file path=ppt/slides/_rels/slide5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 Target="slide61.xml"/><Relationship Id="rId7" Type="http://schemas.openxmlformats.org/officeDocument/2006/relationships/image" Target="../media/image19.png"/><Relationship Id="rId2" Type="http://schemas.openxmlformats.org/officeDocument/2006/relationships/slide" Target="slide60.xml"/><Relationship Id="rId1" Type="http://schemas.openxmlformats.org/officeDocument/2006/relationships/slideLayout" Target="../slideLayouts/slideLayout8.xml"/><Relationship Id="rId6" Type="http://schemas.openxmlformats.org/officeDocument/2006/relationships/slide" Target="slide58.xml"/><Relationship Id="rId5" Type="http://schemas.openxmlformats.org/officeDocument/2006/relationships/slide" Target="slide59.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11.gif"/><Relationship Id="rId1" Type="http://schemas.openxmlformats.org/officeDocument/2006/relationships/slideLayout" Target="../slideLayouts/slideLayout8.xml"/><Relationship Id="rId4" Type="http://schemas.openxmlformats.org/officeDocument/2006/relationships/slide" Target="slide63.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68.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slide" Target="slide71.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9.xml"/><Relationship Id="rId7" Type="http://schemas.openxmlformats.org/officeDocument/2006/relationships/image" Target="../media/image5.png"/><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16.xml"/><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8.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2170-E631-C06B-E968-782143426F64}"/>
              </a:ext>
            </a:extLst>
          </p:cNvPr>
          <p:cNvSpPr>
            <a:spLocks noGrp="1"/>
          </p:cNvSpPr>
          <p:nvPr>
            <p:ph type="ctrTitle"/>
          </p:nvPr>
        </p:nvSpPr>
        <p:spPr/>
        <p:txBody>
          <a:bodyPr/>
          <a:lstStyle/>
          <a:p>
            <a:r>
              <a:rPr lang="en-US" dirty="0"/>
              <a:t>Chatbot</a:t>
            </a:r>
          </a:p>
        </p:txBody>
      </p:sp>
      <p:sp>
        <p:nvSpPr>
          <p:cNvPr id="3" name="Subtitle 2">
            <a:extLst>
              <a:ext uri="{FF2B5EF4-FFF2-40B4-BE49-F238E27FC236}">
                <a16:creationId xmlns:a16="http://schemas.microsoft.com/office/drawing/2014/main" id="{0D7116D5-0C52-5B40-6C19-4012390CA25A}"/>
              </a:ext>
            </a:extLst>
          </p:cNvPr>
          <p:cNvSpPr>
            <a:spLocks noGrp="1"/>
          </p:cNvSpPr>
          <p:nvPr>
            <p:ph type="subTitle" idx="1"/>
          </p:nvPr>
        </p:nvSpPr>
        <p:spPr/>
        <p:txBody>
          <a:bodyPr/>
          <a:lstStyle/>
          <a:p>
            <a:r>
              <a:rPr lang="en-US" dirty="0"/>
              <a:t>Chatbot persona &amp; dialogue </a:t>
            </a:r>
          </a:p>
        </p:txBody>
      </p:sp>
    </p:spTree>
    <p:extLst>
      <p:ext uri="{BB962C8B-B14F-4D97-AF65-F5344CB8AC3E}">
        <p14:creationId xmlns:p14="http://schemas.microsoft.com/office/powerpoint/2010/main" val="147813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My life has no meaning</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2269159" cy="5161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pic>
        <p:nvPicPr>
          <p:cNvPr id="11" name="Graphic 10" descr="Sad face outline with solid fill">
            <a:extLst>
              <a:ext uri="{FF2B5EF4-FFF2-40B4-BE49-F238E27FC236}">
                <a16:creationId xmlns:a16="http://schemas.microsoft.com/office/drawing/2014/main" id="{77474419-379B-BD72-5DA4-CD887FFF2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0296" y="1850570"/>
            <a:ext cx="457200" cy="457200"/>
          </a:xfrm>
          <a:prstGeom prst="rect">
            <a:avLst/>
          </a:prstGeom>
        </p:spPr>
      </p:pic>
    </p:spTree>
    <p:extLst>
      <p:ext uri="{BB962C8B-B14F-4D97-AF65-F5344CB8AC3E}">
        <p14:creationId xmlns:p14="http://schemas.microsoft.com/office/powerpoint/2010/main" val="147867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We’ve got you covered, check out our Resource Library!</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[LINK TO RESOURCE PAGE]</a:t>
            </a:r>
          </a:p>
        </p:txBody>
      </p:sp>
    </p:spTree>
    <p:extLst>
      <p:ext uri="{BB962C8B-B14F-4D97-AF65-F5344CB8AC3E}">
        <p14:creationId xmlns:p14="http://schemas.microsoft.com/office/powerpoint/2010/main" val="166178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fontScale="90000"/>
          </a:bodyPr>
          <a:lstStyle/>
          <a:p>
            <a:r>
              <a:rPr lang="en-US" dirty="0"/>
              <a:t>THAT’S OUR JAM!</a:t>
            </a:r>
            <a:br>
              <a:rPr lang="en-US" dirty="0"/>
            </a:br>
            <a:r>
              <a:rPr lang="en-US" dirty="0"/>
              <a:t>Would you like me to connect you with someone directly?</a:t>
            </a:r>
            <a:br>
              <a:rPr lang="en-US" dirty="0"/>
            </a:br>
            <a:endParaRPr lang="en-US" dirty="0"/>
          </a:p>
        </p:txBody>
      </p:sp>
      <p:pic>
        <p:nvPicPr>
          <p:cNvPr id="7" name="Picture 6" descr="A cartoon character on a blue background&#10;&#10;Description automatically generated with low confidence">
            <a:extLst>
              <a:ext uri="{FF2B5EF4-FFF2-40B4-BE49-F238E27FC236}">
                <a16:creationId xmlns:a16="http://schemas.microsoft.com/office/drawing/2014/main" id="{11DABB4F-F6C4-AA2D-0AA5-BF88F33C2AA7}"/>
              </a:ext>
            </a:extLst>
          </p:cNvPr>
          <p:cNvPicPr>
            <a:picLocks noChangeAspect="1"/>
          </p:cNvPicPr>
          <p:nvPr/>
        </p:nvPicPr>
        <p:blipFill rotWithShape="1">
          <a:blip r:embed="rId2">
            <a:extLst>
              <a:ext uri="{28A0092B-C50C-407E-A947-70E740481C1C}">
                <a14:useLocalDpi xmlns:a14="http://schemas.microsoft.com/office/drawing/2010/main" val="0"/>
              </a:ext>
            </a:extLst>
          </a:blip>
          <a:srcRect l="19443" r="10784"/>
          <a:stretch/>
        </p:blipFill>
        <p:spPr>
          <a:xfrm>
            <a:off x="6366358" y="1382484"/>
            <a:ext cx="4985854" cy="4019550"/>
          </a:xfrm>
          <a:prstGeom prst="rect">
            <a:avLst/>
          </a:prstGeom>
        </p:spPr>
      </p:pic>
      <p:sp>
        <p:nvSpPr>
          <p:cNvPr id="8" name="Rectangle 7">
            <a:hlinkClick r:id="rId3" action="ppaction://hlinksldjump"/>
            <a:extLst>
              <a:ext uri="{FF2B5EF4-FFF2-40B4-BE49-F238E27FC236}">
                <a16:creationId xmlns:a16="http://schemas.microsoft.com/office/drawing/2014/main" id="{DB09C1DC-0F06-B2F3-549F-109A0D78A445}"/>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9" name="Rectangle 8">
            <a:hlinkClick r:id="rId4" action="ppaction://hlinksldjump"/>
            <a:extLst>
              <a:ext uri="{FF2B5EF4-FFF2-40B4-BE49-F238E27FC236}">
                <a16:creationId xmlns:a16="http://schemas.microsoft.com/office/drawing/2014/main" id="{B5D9F128-21B0-4E64-2D2B-0C3AF14E7EBD}"/>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3771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Love can’t be bot.</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262389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[CONNECT TO SALES]</a:t>
            </a:r>
          </a:p>
        </p:txBody>
      </p:sp>
    </p:spTree>
    <p:extLst>
      <p:ext uri="{BB962C8B-B14F-4D97-AF65-F5344CB8AC3E}">
        <p14:creationId xmlns:p14="http://schemas.microsoft.com/office/powerpoint/2010/main" val="35137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Okay, feel free to look around and I’ll be here if you have any questions.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26700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Great! We’re good at that!</a:t>
            </a:r>
            <a:br>
              <a:rPr lang="en-US" dirty="0"/>
            </a:br>
            <a:r>
              <a:rPr lang="en-US" dirty="0"/>
              <a:t>Who is currently handling your calls?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3"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Someone else.</a:t>
            </a:r>
          </a:p>
        </p:txBody>
      </p:sp>
      <p:sp>
        <p:nvSpPr>
          <p:cNvPr id="10" name="Rectangle 9">
            <a:hlinkClick r:id="rId4"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Front office staff.</a:t>
            </a:r>
          </a:p>
        </p:txBody>
      </p:sp>
    </p:spTree>
    <p:extLst>
      <p:ext uri="{BB962C8B-B14F-4D97-AF65-F5344CB8AC3E}">
        <p14:creationId xmlns:p14="http://schemas.microsoft.com/office/powerpoint/2010/main" val="411076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Oh really, who?</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10" name="Rectangle 9">
            <a:hlinkClick r:id="rId3"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[Free type answer]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410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Are they having difficulty handling inbound calls?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233636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Well, that’s a relief.</a:t>
            </a:r>
            <a:br>
              <a:rPr lang="en-US" dirty="0"/>
            </a:br>
            <a:r>
              <a:rPr lang="en-US" dirty="0"/>
              <a:t>Is it outbound calls that you need help with then?</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44046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6462-EEDA-B533-F5D8-F21333701E96}"/>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2DE9571D-5EE7-8B89-83C4-D53D4D142197}"/>
              </a:ext>
            </a:extLst>
          </p:cNvPr>
          <p:cNvSpPr>
            <a:spLocks noGrp="1"/>
          </p:cNvSpPr>
          <p:nvPr>
            <p:ph idx="1"/>
          </p:nvPr>
        </p:nvSpPr>
        <p:spPr/>
        <p:txBody>
          <a:bodyPr>
            <a:normAutofit fontScale="92500"/>
          </a:bodyPr>
          <a:lstStyle/>
          <a:p>
            <a:pPr marL="0" indent="0">
              <a:buNone/>
            </a:pPr>
            <a:r>
              <a:rPr lang="en-US" dirty="0"/>
              <a:t>The following pages outline my work on the development of a brand-specific chatbot. The bot character was created by a graphic designer, my role was to bring him to life: from creating a persona, writing and programming his conversation flows, to animating him into gifs and building the bot an “off-site” web presence that could eventually serve as a </a:t>
            </a:r>
            <a:r>
              <a:rPr lang="en-US" dirty="0" err="1"/>
              <a:t>defacto</a:t>
            </a:r>
            <a:r>
              <a:rPr lang="en-US" dirty="0"/>
              <a:t> brand ambassador. This deck offers a broad overview of the chatbot, including;</a:t>
            </a:r>
          </a:p>
          <a:p>
            <a:pPr marL="0" indent="0">
              <a:buNone/>
            </a:pPr>
            <a:r>
              <a:rPr lang="en-US" dirty="0"/>
              <a:t>Functional role/purpose</a:t>
            </a:r>
          </a:p>
          <a:p>
            <a:pPr marL="0" indent="0">
              <a:buNone/>
            </a:pPr>
            <a:r>
              <a:rPr lang="en-US" dirty="0"/>
              <a:t>Persona development</a:t>
            </a:r>
          </a:p>
          <a:p>
            <a:pPr marL="0" indent="0">
              <a:buNone/>
            </a:pPr>
            <a:r>
              <a:rPr lang="en-US" dirty="0"/>
              <a:t>Sample gifs</a:t>
            </a:r>
          </a:p>
          <a:p>
            <a:pPr marL="0" indent="0">
              <a:buNone/>
            </a:pPr>
            <a:r>
              <a:rPr lang="en-US" dirty="0"/>
              <a:t>Sample conversation flows</a:t>
            </a:r>
          </a:p>
          <a:p>
            <a:pPr marL="0" indent="0">
              <a:buNone/>
            </a:pPr>
            <a:endParaRPr lang="en-US" dirty="0"/>
          </a:p>
        </p:txBody>
      </p:sp>
    </p:spTree>
    <p:extLst>
      <p:ext uri="{BB962C8B-B14F-4D97-AF65-F5344CB8AC3E}">
        <p14:creationId xmlns:p14="http://schemas.microsoft.com/office/powerpoint/2010/main" val="578120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I see. </a:t>
            </a:r>
            <a:br>
              <a:rPr lang="en-US" dirty="0"/>
            </a:br>
            <a:r>
              <a:rPr lang="en-US" dirty="0"/>
              <a:t>No problem…</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6364080"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ENGAGEMENT FLOW]</a:t>
            </a:r>
          </a:p>
        </p:txBody>
      </p:sp>
    </p:spTree>
    <p:extLst>
      <p:ext uri="{BB962C8B-B14F-4D97-AF65-F5344CB8AC3E}">
        <p14:creationId xmlns:p14="http://schemas.microsoft.com/office/powerpoint/2010/main" val="3205153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3916018"/>
          </a:xfrm>
        </p:spPr>
        <p:txBody>
          <a:bodyPr>
            <a:normAutofit/>
          </a:bodyPr>
          <a:lstStyle/>
          <a:p>
            <a:r>
              <a:rPr lang="en-US" dirty="0"/>
              <a:t>Okay, here’s how we assist our partners with scheduling.</a:t>
            </a:r>
            <a:br>
              <a:rPr lang="en-US" dirty="0"/>
            </a:br>
            <a:br>
              <a:rPr lang="en-US" dirty="0"/>
            </a:br>
            <a:r>
              <a:rPr lang="en-US" b="1" dirty="0">
                <a:solidFill>
                  <a:srgbClr val="096973"/>
                </a:solidFill>
              </a:rPr>
              <a:t>[LINK TO CONTENT]</a:t>
            </a:r>
            <a:br>
              <a:rPr lang="en-US" dirty="0"/>
            </a:br>
            <a:br>
              <a:rPr lang="en-US" dirty="0"/>
            </a:br>
            <a:r>
              <a:rPr lang="en-US" dirty="0"/>
              <a:t>Just reach out if you want a consultation.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6364080"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340272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We are familiar with this, tell me more…</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458288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aren’t showing up to their appointments.</a:t>
            </a:r>
          </a:p>
        </p:txBody>
      </p:sp>
      <p:sp>
        <p:nvSpPr>
          <p:cNvPr id="9" name="Rectangle 8">
            <a:hlinkClick r:id="rId3" action="ppaction://hlinksldjump"/>
            <a:extLst>
              <a:ext uri="{FF2B5EF4-FFF2-40B4-BE49-F238E27FC236}">
                <a16:creationId xmlns:a16="http://schemas.microsoft.com/office/drawing/2014/main" id="{9EC8205F-A1F4-06CA-4369-4692B94576DE}"/>
              </a:ext>
            </a:extLst>
          </p:cNvPr>
          <p:cNvSpPr/>
          <p:nvPr/>
        </p:nvSpPr>
        <p:spPr>
          <a:xfrm>
            <a:off x="839789" y="5638801"/>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whole enchilada.</a:t>
            </a: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5"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providers are not being fully utilized.</a:t>
            </a:r>
          </a:p>
        </p:txBody>
      </p:sp>
      <p:sp>
        <p:nvSpPr>
          <p:cNvPr id="10" name="Rectangle 9">
            <a:hlinkClick r:id="rId6"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We have poor metrics, </a:t>
            </a:r>
          </a:p>
          <a:p>
            <a:pPr algn="ctr"/>
            <a:r>
              <a:rPr lang="en-US" dirty="0">
                <a:latin typeface="Calibri" panose="020F0502020204030204" pitchFamily="34" charset="0"/>
                <a:ea typeface="Calibri" panose="020F0502020204030204" pitchFamily="34" charset="0"/>
                <a:cs typeface="Times New Roman" panose="02020603050405020304" pitchFamily="18" charset="0"/>
              </a:rPr>
              <a:t>like high abandonment rates.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60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Hey, don’t worry. </a:t>
            </a:r>
            <a:br>
              <a:rPr lang="en-US" dirty="0"/>
            </a:br>
            <a:r>
              <a:rPr lang="en-US" dirty="0"/>
              <a:t>We can fix that.</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49" y="5573485"/>
            <a:ext cx="8612401"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PATIENT SATISFACTION FLOW]</a:t>
            </a:r>
          </a:p>
        </p:txBody>
      </p:sp>
    </p:spTree>
    <p:extLst>
      <p:ext uri="{BB962C8B-B14F-4D97-AF65-F5344CB8AC3E}">
        <p14:creationId xmlns:p14="http://schemas.microsoft.com/office/powerpoint/2010/main" val="118692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3256204"/>
          </a:xfrm>
        </p:spPr>
        <p:txBody>
          <a:bodyPr>
            <a:normAutofit fontScale="90000"/>
          </a:bodyPr>
          <a:lstStyle/>
          <a:p>
            <a:r>
              <a:rPr lang="en-US" dirty="0"/>
              <a:t>Well, we can’t have that! </a:t>
            </a:r>
            <a:br>
              <a:rPr lang="en-US" dirty="0"/>
            </a:br>
            <a:r>
              <a:rPr lang="en-US" dirty="0"/>
              <a:t>Luckily, we have experience developing customized workflows to improve scheduling volumes.</a:t>
            </a:r>
            <a:br>
              <a:rPr lang="en-US" dirty="0"/>
            </a:br>
            <a:r>
              <a:rPr lang="en-US" dirty="0"/>
              <a:t>Would you like to speak to someone about what this looks like?</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3" action="ppaction://hlinksldjump"/>
            <a:extLst>
              <a:ext uri="{FF2B5EF4-FFF2-40B4-BE49-F238E27FC236}">
                <a16:creationId xmlns:a16="http://schemas.microsoft.com/office/drawing/2014/main" id="{EED36F55-AC7A-4274-B152-744BDDA2CB0C}"/>
              </a:ext>
            </a:extLst>
          </p:cNvPr>
          <p:cNvSpPr/>
          <p:nvPr/>
        </p:nvSpPr>
        <p:spPr>
          <a:xfrm>
            <a:off x="839788" y="399912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5C6F96B0-1810-DD49-F2B2-66377FE738E1}"/>
              </a:ext>
            </a:extLst>
          </p:cNvPr>
          <p:cNvSpPr/>
          <p:nvPr/>
        </p:nvSpPr>
        <p:spPr>
          <a:xfrm>
            <a:off x="839788" y="504684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326571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[CONNECT TO SALES]</a:t>
            </a:r>
          </a:p>
        </p:txBody>
      </p:sp>
    </p:spTree>
    <p:extLst>
      <p:ext uri="{BB962C8B-B14F-4D97-AF65-F5344CB8AC3E}">
        <p14:creationId xmlns:p14="http://schemas.microsoft.com/office/powerpoint/2010/main" val="281217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3425688"/>
          </a:xfrm>
        </p:spPr>
        <p:txBody>
          <a:bodyPr>
            <a:normAutofit/>
          </a:bodyPr>
          <a:lstStyle/>
          <a:p>
            <a:r>
              <a:rPr lang="en-US" dirty="0"/>
              <a:t>Okay, we’ll be here when you do.</a:t>
            </a:r>
            <a:br>
              <a:rPr lang="en-US" dirty="0"/>
            </a:br>
            <a:br>
              <a:rPr lang="en-US" dirty="0"/>
            </a:br>
            <a:r>
              <a:rPr lang="en-US" dirty="0"/>
              <a:t>For now, check out how we can benefit providers.</a:t>
            </a:r>
            <a:br>
              <a:rPr lang="en-US" dirty="0"/>
            </a:br>
            <a:br>
              <a:rPr lang="en-US" dirty="0"/>
            </a:br>
            <a:r>
              <a:rPr lang="en-US" b="1" dirty="0">
                <a:solidFill>
                  <a:srgbClr val="096973"/>
                </a:solidFill>
              </a:rPr>
              <a:t>[LINK TO CONTENT]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392964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8"/>
            <a:ext cx="4763861" cy="4288971"/>
          </a:xfrm>
        </p:spPr>
        <p:txBody>
          <a:bodyPr>
            <a:normAutofit/>
          </a:bodyPr>
          <a:lstStyle/>
          <a:p>
            <a:r>
              <a:rPr lang="en-US" dirty="0"/>
              <a:t>Well, nothing goes according to flan.</a:t>
            </a:r>
            <a:br>
              <a:rPr lang="en-US" dirty="0"/>
            </a:br>
            <a:br>
              <a:rPr lang="en-US" dirty="0"/>
            </a:br>
            <a:r>
              <a:rPr lang="en-US" dirty="0"/>
              <a:t>Look at this case study then reach out if you </a:t>
            </a:r>
            <a:r>
              <a:rPr lang="en-US" dirty="0" err="1"/>
              <a:t>wanna</a:t>
            </a:r>
            <a:r>
              <a:rPr lang="en-US" dirty="0"/>
              <a:t> taco ‘bout it.</a:t>
            </a:r>
            <a:br>
              <a:rPr lang="en-US" dirty="0"/>
            </a:br>
            <a:br>
              <a:rPr lang="en-US" dirty="0"/>
            </a:br>
            <a:br>
              <a:rPr lang="en-US" dirty="0"/>
            </a:br>
            <a:r>
              <a:rPr lang="en-US" b="1" dirty="0">
                <a:solidFill>
                  <a:srgbClr val="096973"/>
                </a:solidFill>
              </a:rPr>
              <a:t>[LINK TO CONTENT]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376543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Ugh.</a:t>
            </a:r>
            <a:br>
              <a:rPr lang="en-US" dirty="0"/>
            </a:br>
            <a:r>
              <a:rPr lang="en-US" dirty="0"/>
              <a:t>No-shows are the WORST.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6364080"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NO-SHOW FLOW]</a:t>
            </a:r>
          </a:p>
        </p:txBody>
      </p:sp>
    </p:spTree>
    <p:extLst>
      <p:ext uri="{BB962C8B-B14F-4D97-AF65-F5344CB8AC3E}">
        <p14:creationId xmlns:p14="http://schemas.microsoft.com/office/powerpoint/2010/main" val="406919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D6E4-CE56-CB28-0230-42E854CFD9E6}"/>
              </a:ext>
            </a:extLst>
          </p:cNvPr>
          <p:cNvSpPr>
            <a:spLocks noGrp="1"/>
          </p:cNvSpPr>
          <p:nvPr>
            <p:ph type="title"/>
          </p:nvPr>
        </p:nvSpPr>
        <p:spPr/>
        <p:txBody>
          <a:bodyPr/>
          <a:lstStyle/>
          <a:p>
            <a:r>
              <a:rPr lang="en-US" dirty="0"/>
              <a:t>Relieve Frontline Staff</a:t>
            </a:r>
          </a:p>
        </p:txBody>
      </p:sp>
      <p:sp>
        <p:nvSpPr>
          <p:cNvPr id="3" name="Text Placeholder 2">
            <a:extLst>
              <a:ext uri="{FF2B5EF4-FFF2-40B4-BE49-F238E27FC236}">
                <a16:creationId xmlns:a16="http://schemas.microsoft.com/office/drawing/2014/main" id="{15404C1B-C205-D7A4-EFC6-9EDB59D95E7C}"/>
              </a:ext>
            </a:extLst>
          </p:cNvPr>
          <p:cNvSpPr>
            <a:spLocks noGrp="1"/>
          </p:cNvSpPr>
          <p:nvPr>
            <p:ph type="body" idx="1"/>
          </p:nvPr>
        </p:nvSpPr>
        <p:spPr/>
        <p:txBody>
          <a:bodyPr/>
          <a:lstStyle/>
          <a:p>
            <a:r>
              <a:rPr lang="en-US" dirty="0"/>
              <a:t>CONVERSATION FLOW</a:t>
            </a:r>
          </a:p>
        </p:txBody>
      </p:sp>
    </p:spTree>
    <p:extLst>
      <p:ext uri="{BB962C8B-B14F-4D97-AF65-F5344CB8AC3E}">
        <p14:creationId xmlns:p14="http://schemas.microsoft.com/office/powerpoint/2010/main" val="4135109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C921-84F3-95FD-FB9C-96DE70B7F8FA}"/>
              </a:ext>
            </a:extLst>
          </p:cNvPr>
          <p:cNvSpPr>
            <a:spLocks noGrp="1"/>
          </p:cNvSpPr>
          <p:nvPr>
            <p:ph type="title"/>
          </p:nvPr>
        </p:nvSpPr>
        <p:spPr/>
        <p:txBody>
          <a:bodyPr/>
          <a:lstStyle/>
          <a:p>
            <a:r>
              <a:rPr lang="en-US" dirty="0"/>
              <a:t>Meet </a:t>
            </a:r>
            <a:r>
              <a:rPr lang="en-US" dirty="0" err="1"/>
              <a:t>Haxall</a:t>
            </a:r>
            <a:endParaRPr lang="en-US" dirty="0"/>
          </a:p>
        </p:txBody>
      </p:sp>
      <p:pic>
        <p:nvPicPr>
          <p:cNvPr id="6" name="Content Placeholder 5" descr="Icon&#10;&#10;Description automatically generated">
            <a:extLst>
              <a:ext uri="{FF2B5EF4-FFF2-40B4-BE49-F238E27FC236}">
                <a16:creationId xmlns:a16="http://schemas.microsoft.com/office/drawing/2014/main" id="{6DABD723-A25B-E298-CAB4-0D45EBE1D8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9977" y="598914"/>
            <a:ext cx="5321051" cy="5605943"/>
          </a:xfrm>
        </p:spPr>
      </p:pic>
      <p:sp>
        <p:nvSpPr>
          <p:cNvPr id="4" name="Text Placeholder 3">
            <a:extLst>
              <a:ext uri="{FF2B5EF4-FFF2-40B4-BE49-F238E27FC236}">
                <a16:creationId xmlns:a16="http://schemas.microsoft.com/office/drawing/2014/main" id="{8D52B22F-5548-48BF-3CE0-EC3298D2FF0F}"/>
              </a:ext>
            </a:extLst>
          </p:cNvPr>
          <p:cNvSpPr>
            <a:spLocks noGrp="1"/>
          </p:cNvSpPr>
          <p:nvPr>
            <p:ph type="body" sz="half" idx="2"/>
          </p:nvPr>
        </p:nvSpPr>
        <p:spPr/>
        <p:txBody>
          <a:bodyPr/>
          <a:lstStyle/>
          <a:p>
            <a:r>
              <a:rPr lang="en-US" dirty="0"/>
              <a:t>Purpose: </a:t>
            </a:r>
          </a:p>
          <a:p>
            <a:pPr marL="285750" indent="-285750">
              <a:buFont typeface="Arial" panose="020B0604020202020204" pitchFamily="34" charset="0"/>
              <a:buChar char="•"/>
            </a:pPr>
            <a:r>
              <a:rPr lang="en-US" dirty="0"/>
              <a:t>Collect relevant data on prospects visiting the website to be used in conjunction with our ABM/intent technology.</a:t>
            </a:r>
          </a:p>
          <a:p>
            <a:pPr marL="285750" indent="-285750">
              <a:buFont typeface="Arial" panose="020B0604020202020204" pitchFamily="34" charset="0"/>
              <a:buChar char="•"/>
            </a:pPr>
            <a:r>
              <a:rPr lang="en-US" dirty="0"/>
              <a:t>Suggest content that will propel interest in </a:t>
            </a:r>
            <a:r>
              <a:rPr lang="en-US" dirty="0" err="1"/>
              <a:t>Envera</a:t>
            </a:r>
            <a:r>
              <a:rPr lang="en-US" dirty="0"/>
              <a:t> services based on their unique situation/needs. </a:t>
            </a:r>
          </a:p>
          <a:p>
            <a:pPr marL="285750" indent="-285750">
              <a:buFont typeface="Arial" panose="020B0604020202020204" pitchFamily="34" charset="0"/>
              <a:buChar char="•"/>
            </a:pPr>
            <a:r>
              <a:rPr lang="en-US" dirty="0"/>
              <a:t>Provide high-level data to sales team about current market needs.</a:t>
            </a:r>
          </a:p>
          <a:p>
            <a:pPr marL="285750" indent="-285750">
              <a:buFont typeface="Arial" panose="020B0604020202020204" pitchFamily="34" charset="0"/>
              <a:buChar char="•"/>
            </a:pPr>
            <a:r>
              <a:rPr lang="en-US" dirty="0"/>
              <a:t>Offer a fun, obligation-free way for website visitors to interact with the brand.</a:t>
            </a:r>
          </a:p>
        </p:txBody>
      </p:sp>
    </p:spTree>
    <p:extLst>
      <p:ext uri="{BB962C8B-B14F-4D97-AF65-F5344CB8AC3E}">
        <p14:creationId xmlns:p14="http://schemas.microsoft.com/office/powerpoint/2010/main" val="80908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p:txBody>
          <a:bodyPr>
            <a:normAutofit fontScale="90000"/>
          </a:bodyPr>
          <a:lstStyle/>
          <a:p>
            <a:r>
              <a:rPr lang="en-US" dirty="0"/>
              <a:t>Are you looking to relieve frontline practice staff from the burden of phones?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go&#10;&#10;Description automatically generated">
            <a:extLst>
              <a:ext uri="{FF2B5EF4-FFF2-40B4-BE49-F238E27FC236}">
                <a16:creationId xmlns:a16="http://schemas.microsoft.com/office/drawing/2014/main" id="{7B048A2F-9635-DFAF-0CD2-A2B0F3778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352" y="1284514"/>
            <a:ext cx="4288971" cy="4533843"/>
          </a:xfrm>
          <a:prstGeom prst="rect">
            <a:avLst/>
          </a:prstGeom>
        </p:spPr>
      </p:pic>
      <p:sp>
        <p:nvSpPr>
          <p:cNvPr id="8" name="Rectangle 7">
            <a:hlinkClick r:id="rId3" action="ppaction://hlinksldjump"/>
            <a:extLst>
              <a:ext uri="{FF2B5EF4-FFF2-40B4-BE49-F238E27FC236}">
                <a16:creationId xmlns:a16="http://schemas.microsoft.com/office/drawing/2014/main" id="{9611F3B0-6610-93D9-C772-A21ED4168EB3}"/>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9" name="Rectangle 8">
            <a:hlinkClick r:id="rId4" action="ppaction://hlinksldjump"/>
            <a:extLst>
              <a:ext uri="{FF2B5EF4-FFF2-40B4-BE49-F238E27FC236}">
                <a16:creationId xmlns:a16="http://schemas.microsoft.com/office/drawing/2014/main" id="{9EC8205F-A1F4-06CA-4369-4692B94576DE}"/>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423171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fontScale="90000"/>
          </a:bodyPr>
          <a:lstStyle/>
          <a:p>
            <a:r>
              <a:rPr lang="en-US" dirty="0"/>
              <a:t>How do they feel about that?</a:t>
            </a:r>
            <a:br>
              <a:rPr lang="en-US" dirty="0"/>
            </a:br>
            <a:r>
              <a:rPr lang="en-US" dirty="0"/>
              <a:t>JK </a:t>
            </a:r>
            <a:br>
              <a:rPr lang="en-US" dirty="0"/>
            </a:br>
            <a:r>
              <a:rPr lang="en-US" dirty="0"/>
              <a:t>Are you experiencing any other challenges?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458288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Poor call metrics.</a:t>
            </a:r>
          </a:p>
        </p:txBody>
      </p:sp>
      <p:sp>
        <p:nvSpPr>
          <p:cNvPr id="9" name="Rectangle 8">
            <a:hlinkClick r:id="rId3" action="ppaction://hlinksldjump"/>
            <a:extLst>
              <a:ext uri="{FF2B5EF4-FFF2-40B4-BE49-F238E27FC236}">
                <a16:creationId xmlns:a16="http://schemas.microsoft.com/office/drawing/2014/main" id="{9EC8205F-A1F4-06CA-4369-4692B94576DE}"/>
              </a:ext>
            </a:extLst>
          </p:cNvPr>
          <p:cNvSpPr/>
          <p:nvPr/>
        </p:nvSpPr>
        <p:spPr>
          <a:xfrm>
            <a:off x="839789" y="5638801"/>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Nope, our call center is like a well-oiled machine.</a:t>
            </a:r>
            <a:endParaRPr lang="en-US" sz="2400" b="1"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5"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satisfaction.</a:t>
            </a:r>
          </a:p>
        </p:txBody>
      </p:sp>
      <p:sp>
        <p:nvSpPr>
          <p:cNvPr id="10" name="Rectangle 9">
            <a:hlinkClick r:id="rId6"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Unusually high n</a:t>
            </a:r>
            <a:r>
              <a:rPr lang="en-US" sz="1800" dirty="0">
                <a:effectLst/>
                <a:latin typeface="Calibri" panose="020F0502020204030204" pitchFamily="34" charset="0"/>
                <a:ea typeface="Calibri" panose="020F0502020204030204" pitchFamily="34" charset="0"/>
                <a:cs typeface="Times New Roman" panose="02020603050405020304" pitchFamily="18" charset="0"/>
              </a:rPr>
              <a:t>o-show rates.</a:t>
            </a:r>
          </a:p>
        </p:txBody>
      </p:sp>
      <p:pic>
        <p:nvPicPr>
          <p:cNvPr id="12" name="Graphic 11" descr="Funny face outline with solid fill">
            <a:extLst>
              <a:ext uri="{FF2B5EF4-FFF2-40B4-BE49-F238E27FC236}">
                <a16:creationId xmlns:a16="http://schemas.microsoft.com/office/drawing/2014/main" id="{84255A11-ECA4-61FE-2BB1-F005FE996D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4677" y="1100339"/>
            <a:ext cx="368349" cy="368349"/>
          </a:xfrm>
          <a:prstGeom prst="rect">
            <a:avLst/>
          </a:prstGeom>
        </p:spPr>
      </p:pic>
    </p:spTree>
    <p:extLst>
      <p:ext uri="{BB962C8B-B14F-4D97-AF65-F5344CB8AC3E}">
        <p14:creationId xmlns:p14="http://schemas.microsoft.com/office/powerpoint/2010/main" val="2648561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Was that a bot joke?</a:t>
            </a:r>
            <a:br>
              <a:rPr lang="en-US" dirty="0"/>
            </a:br>
            <a:r>
              <a:rPr lang="en-US" dirty="0"/>
              <a:t>How original </a:t>
            </a:r>
            <a:br>
              <a:rPr lang="en-US" dirty="0"/>
            </a:br>
            <a:r>
              <a:rPr lang="en-US" dirty="0"/>
              <a:t>Tell me, how can I help you?</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458288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I need healthcare call center services.</a:t>
            </a:r>
          </a:p>
        </p:txBody>
      </p:sp>
      <p:sp>
        <p:nvSpPr>
          <p:cNvPr id="9" name="Rectangle 8">
            <a:hlinkClick r:id="rId3" action="ppaction://hlinksldjump"/>
            <a:extLst>
              <a:ext uri="{FF2B5EF4-FFF2-40B4-BE49-F238E27FC236}">
                <a16:creationId xmlns:a16="http://schemas.microsoft.com/office/drawing/2014/main" id="{9EC8205F-A1F4-06CA-4369-4692B94576DE}"/>
              </a:ext>
            </a:extLst>
          </p:cNvPr>
          <p:cNvSpPr/>
          <p:nvPr/>
        </p:nvSpPr>
        <p:spPr>
          <a:xfrm>
            <a:off x="839789" y="5638801"/>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just trying to push your buttons.</a:t>
            </a: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5"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looking for thought leadership.</a:t>
            </a:r>
          </a:p>
        </p:txBody>
      </p:sp>
      <p:sp>
        <p:nvSpPr>
          <p:cNvPr id="10" name="Rectangle 9">
            <a:hlinkClick r:id="rId6"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You can’t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Graphic 6" descr="Nervous face outline with solid fill">
            <a:extLst>
              <a:ext uri="{FF2B5EF4-FFF2-40B4-BE49-F238E27FC236}">
                <a16:creationId xmlns:a16="http://schemas.microsoft.com/office/drawing/2014/main" id="{9B62EC3C-8DE7-0BA0-5EDD-929A7C8FE0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49581" y="925284"/>
            <a:ext cx="457200" cy="457200"/>
          </a:xfrm>
          <a:prstGeom prst="rect">
            <a:avLst/>
          </a:prstGeom>
        </p:spPr>
      </p:pic>
    </p:spTree>
    <p:extLst>
      <p:ext uri="{BB962C8B-B14F-4D97-AF65-F5344CB8AC3E}">
        <p14:creationId xmlns:p14="http://schemas.microsoft.com/office/powerpoint/2010/main" val="16009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My life has no meaning</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2269159" cy="5161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pic>
        <p:nvPicPr>
          <p:cNvPr id="11" name="Graphic 10" descr="Sad face outline with solid fill">
            <a:extLst>
              <a:ext uri="{FF2B5EF4-FFF2-40B4-BE49-F238E27FC236}">
                <a16:creationId xmlns:a16="http://schemas.microsoft.com/office/drawing/2014/main" id="{77474419-379B-BD72-5DA4-CD887FFF2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0296" y="1850570"/>
            <a:ext cx="457200" cy="457200"/>
          </a:xfrm>
          <a:prstGeom prst="rect">
            <a:avLst/>
          </a:prstGeom>
        </p:spPr>
      </p:pic>
    </p:spTree>
    <p:extLst>
      <p:ext uri="{BB962C8B-B14F-4D97-AF65-F5344CB8AC3E}">
        <p14:creationId xmlns:p14="http://schemas.microsoft.com/office/powerpoint/2010/main" val="1513392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We’ve got you covered, check out our Resource Library!</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[LINK TO RESOURCE PAGE]</a:t>
            </a:r>
          </a:p>
        </p:txBody>
      </p:sp>
    </p:spTree>
    <p:extLst>
      <p:ext uri="{BB962C8B-B14F-4D97-AF65-F5344CB8AC3E}">
        <p14:creationId xmlns:p14="http://schemas.microsoft.com/office/powerpoint/2010/main" val="318531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fontScale="90000"/>
          </a:bodyPr>
          <a:lstStyle/>
          <a:p>
            <a:r>
              <a:rPr lang="en-US" dirty="0"/>
              <a:t>THAT’S OUR JAM!</a:t>
            </a:r>
            <a:br>
              <a:rPr lang="en-US" dirty="0"/>
            </a:br>
            <a:r>
              <a:rPr lang="en-US" dirty="0"/>
              <a:t>Would you like me to connect you with someone directly?</a:t>
            </a:r>
            <a:br>
              <a:rPr lang="en-US" dirty="0"/>
            </a:br>
            <a:endParaRPr lang="en-US" dirty="0"/>
          </a:p>
        </p:txBody>
      </p:sp>
      <p:pic>
        <p:nvPicPr>
          <p:cNvPr id="7" name="Picture 6" descr="A cartoon character on a blue background&#10;&#10;Description automatically generated with low confidence">
            <a:extLst>
              <a:ext uri="{FF2B5EF4-FFF2-40B4-BE49-F238E27FC236}">
                <a16:creationId xmlns:a16="http://schemas.microsoft.com/office/drawing/2014/main" id="{11DABB4F-F6C4-AA2D-0AA5-BF88F33C2AA7}"/>
              </a:ext>
            </a:extLst>
          </p:cNvPr>
          <p:cNvPicPr>
            <a:picLocks noChangeAspect="1"/>
          </p:cNvPicPr>
          <p:nvPr/>
        </p:nvPicPr>
        <p:blipFill rotWithShape="1">
          <a:blip r:embed="rId2">
            <a:extLst>
              <a:ext uri="{28A0092B-C50C-407E-A947-70E740481C1C}">
                <a14:useLocalDpi xmlns:a14="http://schemas.microsoft.com/office/drawing/2010/main" val="0"/>
              </a:ext>
            </a:extLst>
          </a:blip>
          <a:srcRect l="19443" r="10784"/>
          <a:stretch/>
        </p:blipFill>
        <p:spPr>
          <a:xfrm>
            <a:off x="6366358" y="1382484"/>
            <a:ext cx="4985854" cy="4019550"/>
          </a:xfrm>
          <a:prstGeom prst="rect">
            <a:avLst/>
          </a:prstGeom>
        </p:spPr>
      </p:pic>
      <p:sp>
        <p:nvSpPr>
          <p:cNvPr id="8" name="Rectangle 7">
            <a:hlinkClick r:id="rId3" action="ppaction://hlinksldjump"/>
            <a:extLst>
              <a:ext uri="{FF2B5EF4-FFF2-40B4-BE49-F238E27FC236}">
                <a16:creationId xmlns:a16="http://schemas.microsoft.com/office/drawing/2014/main" id="{DB09C1DC-0F06-B2F3-549F-109A0D78A445}"/>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9" name="Rectangle 8">
            <a:hlinkClick r:id="rId4" action="ppaction://hlinksldjump"/>
            <a:extLst>
              <a:ext uri="{FF2B5EF4-FFF2-40B4-BE49-F238E27FC236}">
                <a16:creationId xmlns:a16="http://schemas.microsoft.com/office/drawing/2014/main" id="{B5D9F128-21B0-4E64-2D2B-0C3AF14E7EBD}"/>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724698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Another bot joke?</a:t>
            </a:r>
            <a:br>
              <a:rPr lang="en-US" dirty="0"/>
            </a:br>
            <a:r>
              <a:rPr lang="en-US" dirty="0"/>
              <a:t>Adorable.</a:t>
            </a:r>
          </a:p>
        </p:txBody>
      </p:sp>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pic>
        <p:nvPicPr>
          <p:cNvPr id="7" name="Picture 6" descr="A picture containing text&#10;&#10;Description automatically generated">
            <a:extLst>
              <a:ext uri="{FF2B5EF4-FFF2-40B4-BE49-F238E27FC236}">
                <a16:creationId xmlns:a16="http://schemas.microsoft.com/office/drawing/2014/main" id="{41EB6395-13C1-A0E2-473D-A03BF33E03EF}"/>
              </a:ext>
            </a:extLst>
          </p:cNvPr>
          <p:cNvPicPr>
            <a:picLocks noChangeAspect="1"/>
          </p:cNvPicPr>
          <p:nvPr/>
        </p:nvPicPr>
        <p:blipFill rotWithShape="1">
          <a:blip r:embed="rId2">
            <a:extLst>
              <a:ext uri="{28A0092B-C50C-407E-A947-70E740481C1C}">
                <a14:useLocalDpi xmlns:a14="http://schemas.microsoft.com/office/drawing/2010/main" val="0"/>
              </a:ext>
            </a:extLst>
          </a:blip>
          <a:srcRect l="19275" r="20579"/>
          <a:stretch/>
        </p:blipFill>
        <p:spPr>
          <a:xfrm>
            <a:off x="6588353" y="1135546"/>
            <a:ext cx="4479234" cy="4189162"/>
          </a:xfrm>
          <a:prstGeom prst="rect">
            <a:avLst/>
          </a:prstGeom>
        </p:spPr>
      </p:pic>
    </p:spTree>
    <p:extLst>
      <p:ext uri="{BB962C8B-B14F-4D97-AF65-F5344CB8AC3E}">
        <p14:creationId xmlns:p14="http://schemas.microsoft.com/office/powerpoint/2010/main" val="4244886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[CONNECT TO SALES]</a:t>
            </a:r>
          </a:p>
        </p:txBody>
      </p:sp>
    </p:spTree>
    <p:extLst>
      <p:ext uri="{BB962C8B-B14F-4D97-AF65-F5344CB8AC3E}">
        <p14:creationId xmlns:p14="http://schemas.microsoft.com/office/powerpoint/2010/main" val="3357186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Okay, feel free to look around and I’ll be here if you have any questions.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185557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3385931"/>
          </a:xfrm>
        </p:spPr>
        <p:txBody>
          <a:bodyPr>
            <a:normAutofit fontScale="90000"/>
          </a:bodyPr>
          <a:lstStyle/>
          <a:p>
            <a:r>
              <a:rPr lang="en-US" dirty="0"/>
              <a:t>Good idea! Frontline staff play a huge role in the patient experience.</a:t>
            </a:r>
            <a:br>
              <a:rPr lang="en-US" dirty="0"/>
            </a:br>
            <a:r>
              <a:rPr lang="en-US" dirty="0"/>
              <a:t>Best not to overload them.</a:t>
            </a:r>
            <a:br>
              <a:rPr lang="en-US" dirty="0"/>
            </a:br>
            <a:r>
              <a:rPr lang="en-US" dirty="0"/>
              <a:t>Tell me some more about your practice…</a:t>
            </a:r>
            <a:br>
              <a:rPr lang="en-US" dirty="0"/>
            </a:br>
            <a:r>
              <a:rPr lang="en-US" dirty="0"/>
              <a:t>Are you fully staffed in the front office to manage operations?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399912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504684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89258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25D9-B3DB-5D28-480C-ADC40CCDBD13}"/>
              </a:ext>
            </a:extLst>
          </p:cNvPr>
          <p:cNvSpPr>
            <a:spLocks noGrp="1"/>
          </p:cNvSpPr>
          <p:nvPr>
            <p:ph type="title"/>
          </p:nvPr>
        </p:nvSpPr>
        <p:spPr/>
        <p:txBody>
          <a:bodyPr/>
          <a:lstStyle/>
          <a:p>
            <a:r>
              <a:rPr lang="en-US" dirty="0" err="1"/>
              <a:t>Haxall</a:t>
            </a:r>
            <a:r>
              <a:rPr lang="en-US" dirty="0"/>
              <a:t> Persona</a:t>
            </a:r>
          </a:p>
        </p:txBody>
      </p:sp>
      <p:pic>
        <p:nvPicPr>
          <p:cNvPr id="6" name="Content Placeholder 5" descr="Icon&#10;&#10;Description automatically generated with medium confidence">
            <a:extLst>
              <a:ext uri="{FF2B5EF4-FFF2-40B4-BE49-F238E27FC236}">
                <a16:creationId xmlns:a16="http://schemas.microsoft.com/office/drawing/2014/main" id="{249D7069-0515-DA55-F4E3-30BC58AFB2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722449"/>
            <a:ext cx="5408612" cy="5708051"/>
          </a:xfrm>
        </p:spPr>
      </p:pic>
      <p:sp>
        <p:nvSpPr>
          <p:cNvPr id="4" name="Text Placeholder 3">
            <a:extLst>
              <a:ext uri="{FF2B5EF4-FFF2-40B4-BE49-F238E27FC236}">
                <a16:creationId xmlns:a16="http://schemas.microsoft.com/office/drawing/2014/main" id="{72B3ABD6-0451-AEE0-21B1-2A88B1F6C53D}"/>
              </a:ext>
            </a:extLst>
          </p:cNvPr>
          <p:cNvSpPr>
            <a:spLocks noGrp="1"/>
          </p:cNvSpPr>
          <p:nvPr>
            <p:ph type="body" sz="half" idx="2"/>
          </p:nvPr>
        </p:nvSpPr>
        <p:spPr/>
        <p:txBody>
          <a:bodyPr/>
          <a:lstStyle/>
          <a:p>
            <a:r>
              <a:rPr lang="en-US" dirty="0"/>
              <a:t>Full name: </a:t>
            </a:r>
            <a:r>
              <a:rPr lang="en-US" dirty="0" err="1"/>
              <a:t>Haxall</a:t>
            </a:r>
            <a:r>
              <a:rPr lang="en-US" dirty="0"/>
              <a:t> Rose</a:t>
            </a:r>
          </a:p>
          <a:p>
            <a:r>
              <a:rPr lang="en-US" dirty="0"/>
              <a:t>Named after the street of the business’ original onsite location and the (now retired) proprietary CRM technology.</a:t>
            </a:r>
          </a:p>
          <a:p>
            <a:endParaRPr lang="en-US" dirty="0"/>
          </a:p>
          <a:p>
            <a:r>
              <a:rPr lang="en-US" dirty="0"/>
              <a:t>Personality traits:</a:t>
            </a:r>
          </a:p>
          <a:p>
            <a:pPr marL="285750" indent="-285750">
              <a:buFont typeface="Arial" panose="020B0604020202020204" pitchFamily="34" charset="0"/>
              <a:buChar char="•"/>
            </a:pPr>
            <a:r>
              <a:rPr lang="en-US" dirty="0"/>
              <a:t>Enthusiastic</a:t>
            </a:r>
          </a:p>
          <a:p>
            <a:pPr marL="285750" indent="-285750">
              <a:buFont typeface="Arial" panose="020B0604020202020204" pitchFamily="34" charset="0"/>
              <a:buChar char="•"/>
            </a:pPr>
            <a:r>
              <a:rPr lang="en-US" dirty="0"/>
              <a:t>Empathetic </a:t>
            </a:r>
          </a:p>
          <a:p>
            <a:pPr marL="285750" indent="-285750">
              <a:buFont typeface="Arial" panose="020B0604020202020204" pitchFamily="34" charset="0"/>
              <a:buChar char="•"/>
            </a:pPr>
            <a:r>
              <a:rPr lang="en-US" dirty="0"/>
              <a:t>Corny</a:t>
            </a:r>
          </a:p>
          <a:p>
            <a:pPr marL="285750" indent="-285750">
              <a:buFont typeface="Arial" panose="020B0604020202020204" pitchFamily="34" charset="0"/>
              <a:buChar char="•"/>
            </a:pPr>
            <a:r>
              <a:rPr lang="en-US" dirty="0"/>
              <a:t>A little “Catty”</a:t>
            </a:r>
          </a:p>
        </p:txBody>
      </p:sp>
    </p:spTree>
    <p:extLst>
      <p:ext uri="{BB962C8B-B14F-4D97-AF65-F5344CB8AC3E}">
        <p14:creationId xmlns:p14="http://schemas.microsoft.com/office/powerpoint/2010/main" val="2323358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Do you think staffing is the primary issue?</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521612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5756502"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STAFFING FLOW]</a:t>
            </a:r>
          </a:p>
        </p:txBody>
      </p:sp>
    </p:spTree>
    <p:extLst>
      <p:ext uri="{BB962C8B-B14F-4D97-AF65-F5344CB8AC3E}">
        <p14:creationId xmlns:p14="http://schemas.microsoft.com/office/powerpoint/2010/main" val="1221805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Are they keeping up well with inbound call volumes?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574431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Are you looking to offload some call volume?</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4054347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49" y="5573485"/>
            <a:ext cx="6443593"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CALL VOLUME FLOW]</a:t>
            </a:r>
          </a:p>
        </p:txBody>
      </p:sp>
    </p:spTree>
    <p:extLst>
      <p:ext uri="{BB962C8B-B14F-4D97-AF65-F5344CB8AC3E}">
        <p14:creationId xmlns:p14="http://schemas.microsoft.com/office/powerpoint/2010/main" val="1564317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Are you considering outsourcing your call center?</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740956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49" y="5573485"/>
            <a:ext cx="6443593"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OUTSOURCING FLOW]</a:t>
            </a:r>
          </a:p>
        </p:txBody>
      </p:sp>
    </p:spTree>
    <p:extLst>
      <p:ext uri="{BB962C8B-B14F-4D97-AF65-F5344CB8AC3E}">
        <p14:creationId xmlns:p14="http://schemas.microsoft.com/office/powerpoint/2010/main" val="2590011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Are they keeping up with outbound needs?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89623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Are you looking for patient engagement and outreach services?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2951866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49" y="5573485"/>
            <a:ext cx="6443593"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ENGAGEMENT FLOW]</a:t>
            </a:r>
          </a:p>
        </p:txBody>
      </p:sp>
    </p:spTree>
    <p:extLst>
      <p:ext uri="{BB962C8B-B14F-4D97-AF65-F5344CB8AC3E}">
        <p14:creationId xmlns:p14="http://schemas.microsoft.com/office/powerpoint/2010/main" val="283314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9C7B-35DB-B0B8-C84C-82B04BE66C43}"/>
              </a:ext>
            </a:extLst>
          </p:cNvPr>
          <p:cNvSpPr>
            <a:spLocks noGrp="1"/>
          </p:cNvSpPr>
          <p:nvPr>
            <p:ph type="title"/>
          </p:nvPr>
        </p:nvSpPr>
        <p:spPr/>
        <p:txBody>
          <a:bodyPr/>
          <a:lstStyle/>
          <a:p>
            <a:r>
              <a:rPr lang="en-US" dirty="0"/>
              <a:t>Engaging with conversation flows</a:t>
            </a:r>
          </a:p>
        </p:txBody>
      </p:sp>
      <p:sp>
        <p:nvSpPr>
          <p:cNvPr id="3" name="Content Placeholder 2">
            <a:extLst>
              <a:ext uri="{FF2B5EF4-FFF2-40B4-BE49-F238E27FC236}">
                <a16:creationId xmlns:a16="http://schemas.microsoft.com/office/drawing/2014/main" id="{D0D1882A-E91C-7AD7-AF21-0BE9B9F3F475}"/>
              </a:ext>
            </a:extLst>
          </p:cNvPr>
          <p:cNvSpPr>
            <a:spLocks noGrp="1"/>
          </p:cNvSpPr>
          <p:nvPr>
            <p:ph idx="1"/>
          </p:nvPr>
        </p:nvSpPr>
        <p:spPr/>
        <p:txBody>
          <a:bodyPr>
            <a:normAutofit lnSpcReduction="10000"/>
          </a:bodyPr>
          <a:lstStyle/>
          <a:p>
            <a:r>
              <a:rPr lang="en-US" dirty="0"/>
              <a:t>This deck has been created so that you can engage with the conversation in the same way a user would engage with the chatbot on the website. </a:t>
            </a:r>
          </a:p>
          <a:p>
            <a:r>
              <a:rPr lang="en-US" dirty="0"/>
              <a:t>Click the button of your answer choice and you’ll be taken to a page with </a:t>
            </a:r>
            <a:r>
              <a:rPr lang="en-US" dirty="0" err="1"/>
              <a:t>Haxall’s</a:t>
            </a:r>
            <a:r>
              <a:rPr lang="en-US" dirty="0"/>
              <a:t> response.</a:t>
            </a:r>
          </a:p>
          <a:p>
            <a:r>
              <a:rPr lang="en-US" dirty="0"/>
              <a:t>Some responses will end the chat, click “return to start” in the lower right corner to start the conversation over. You can also you the slide navigation to move between conversations.</a:t>
            </a:r>
          </a:p>
          <a:p>
            <a:r>
              <a:rPr lang="en-US" dirty="0"/>
              <a:t>NOTE: When appropriate, a conversation flow will redirect to a flow for a different topic. I’ve only included three topics in this sample deck so some of these will end the chat.</a:t>
            </a:r>
          </a:p>
        </p:txBody>
      </p:sp>
    </p:spTree>
    <p:extLst>
      <p:ext uri="{BB962C8B-B14F-4D97-AF65-F5344CB8AC3E}">
        <p14:creationId xmlns:p14="http://schemas.microsoft.com/office/powerpoint/2010/main" val="1965740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Can you tell me how they are being burdened by the phones?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10" name="Rectangle 9">
            <a:hlinkClick r:id="rId3"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[Free type answer]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364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3256204"/>
          </a:xfrm>
        </p:spPr>
        <p:txBody>
          <a:bodyPr>
            <a:noAutofit/>
          </a:bodyPr>
          <a:lstStyle/>
          <a:p>
            <a:r>
              <a:rPr lang="en-US" sz="2400" dirty="0"/>
              <a:t>Gotcha. </a:t>
            </a:r>
            <a:br>
              <a:rPr lang="en-US" sz="2400" dirty="0"/>
            </a:br>
            <a:r>
              <a:rPr lang="en-US" sz="2400" dirty="0"/>
              <a:t>Well, the good news is we have a lot of experience resolving issues like this.</a:t>
            </a:r>
            <a:br>
              <a:rPr lang="en-US" sz="2400" dirty="0"/>
            </a:br>
            <a:r>
              <a:rPr lang="en-US" sz="2400" dirty="0"/>
              <a:t>Unlike other service providers, we develop fully customized solutions based on the unique needs of your practice.</a:t>
            </a:r>
            <a:br>
              <a:rPr lang="en-US" sz="2400" dirty="0"/>
            </a:br>
            <a:r>
              <a:rPr lang="en-US" sz="2400" dirty="0"/>
              <a:t>Would you like to speak to someone about what this looks like?</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3" action="ppaction://hlinksldjump"/>
            <a:extLst>
              <a:ext uri="{FF2B5EF4-FFF2-40B4-BE49-F238E27FC236}">
                <a16:creationId xmlns:a16="http://schemas.microsoft.com/office/drawing/2014/main" id="{EED36F55-AC7A-4274-B152-744BDDA2CB0C}"/>
              </a:ext>
            </a:extLst>
          </p:cNvPr>
          <p:cNvSpPr/>
          <p:nvPr/>
        </p:nvSpPr>
        <p:spPr>
          <a:xfrm>
            <a:off x="839788" y="399912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5C6F96B0-1810-DD49-F2B2-66377FE738E1}"/>
              </a:ext>
            </a:extLst>
          </p:cNvPr>
          <p:cNvSpPr/>
          <p:nvPr/>
        </p:nvSpPr>
        <p:spPr>
          <a:xfrm>
            <a:off x="839788" y="504684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564144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[CONNECT TO SALES]</a:t>
            </a:r>
          </a:p>
        </p:txBody>
      </p:sp>
    </p:spTree>
    <p:extLst>
      <p:ext uri="{BB962C8B-B14F-4D97-AF65-F5344CB8AC3E}">
        <p14:creationId xmlns:p14="http://schemas.microsoft.com/office/powerpoint/2010/main" val="2490899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3916018"/>
          </a:xfrm>
        </p:spPr>
        <p:txBody>
          <a:bodyPr>
            <a:normAutofit fontScale="90000"/>
          </a:bodyPr>
          <a:lstStyle/>
          <a:p>
            <a:r>
              <a:rPr lang="en-US" dirty="0"/>
              <a:t>Okay, we’ll be here when you do. </a:t>
            </a:r>
            <a:br>
              <a:rPr lang="en-US" dirty="0"/>
            </a:br>
            <a:r>
              <a:rPr lang="en-US" dirty="0"/>
              <a:t>In the meantime, check out how an </a:t>
            </a:r>
            <a:r>
              <a:rPr lang="en-US" dirty="0" err="1"/>
              <a:t>Envera</a:t>
            </a:r>
            <a:r>
              <a:rPr lang="en-US" dirty="0"/>
              <a:t> partnership can provide staffing support. </a:t>
            </a:r>
            <a:br>
              <a:rPr lang="en-US" dirty="0"/>
            </a:br>
            <a:br>
              <a:rPr lang="en-US" dirty="0"/>
            </a:br>
            <a:r>
              <a:rPr lang="en-US" b="1" dirty="0">
                <a:solidFill>
                  <a:srgbClr val="096973"/>
                </a:solidFill>
              </a:rPr>
              <a:t>[LINK TO CONTENT]</a:t>
            </a:r>
            <a:br>
              <a:rPr lang="en-US" dirty="0"/>
            </a:br>
            <a:endParaRPr lang="en-US" dirty="0"/>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6364080"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2018404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D6E4-CE56-CB28-0230-42E854CFD9E6}"/>
              </a:ext>
            </a:extLst>
          </p:cNvPr>
          <p:cNvSpPr>
            <a:spLocks noGrp="1"/>
          </p:cNvSpPr>
          <p:nvPr>
            <p:ph type="title"/>
          </p:nvPr>
        </p:nvSpPr>
        <p:spPr/>
        <p:txBody>
          <a:bodyPr/>
          <a:lstStyle/>
          <a:p>
            <a:r>
              <a:rPr lang="en-US" dirty="0"/>
              <a:t>Poor Call Metrics</a:t>
            </a:r>
          </a:p>
        </p:txBody>
      </p:sp>
      <p:sp>
        <p:nvSpPr>
          <p:cNvPr id="3" name="Text Placeholder 2">
            <a:extLst>
              <a:ext uri="{FF2B5EF4-FFF2-40B4-BE49-F238E27FC236}">
                <a16:creationId xmlns:a16="http://schemas.microsoft.com/office/drawing/2014/main" id="{15404C1B-C205-D7A4-EFC6-9EDB59D95E7C}"/>
              </a:ext>
            </a:extLst>
          </p:cNvPr>
          <p:cNvSpPr>
            <a:spLocks noGrp="1"/>
          </p:cNvSpPr>
          <p:nvPr>
            <p:ph type="body" idx="1"/>
          </p:nvPr>
        </p:nvSpPr>
        <p:spPr/>
        <p:txBody>
          <a:bodyPr/>
          <a:lstStyle/>
          <a:p>
            <a:r>
              <a:rPr lang="en-US" dirty="0"/>
              <a:t>CONVERSATION FLOW</a:t>
            </a:r>
          </a:p>
        </p:txBody>
      </p:sp>
    </p:spTree>
    <p:extLst>
      <p:ext uri="{BB962C8B-B14F-4D97-AF65-F5344CB8AC3E}">
        <p14:creationId xmlns:p14="http://schemas.microsoft.com/office/powerpoint/2010/main" val="2036891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p:txBody>
          <a:bodyPr/>
          <a:lstStyle/>
          <a:p>
            <a:r>
              <a:rPr lang="en-US" dirty="0"/>
              <a:t>Experiencing poor call metrics, like high abandonment rates?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go&#10;&#10;Description automatically generated">
            <a:extLst>
              <a:ext uri="{FF2B5EF4-FFF2-40B4-BE49-F238E27FC236}">
                <a16:creationId xmlns:a16="http://schemas.microsoft.com/office/drawing/2014/main" id="{7B048A2F-9635-DFAF-0CD2-A2B0F3778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352" y="1284514"/>
            <a:ext cx="4288971" cy="4533843"/>
          </a:xfrm>
          <a:prstGeom prst="rect">
            <a:avLst/>
          </a:prstGeom>
        </p:spPr>
      </p:pic>
      <p:sp>
        <p:nvSpPr>
          <p:cNvPr id="8" name="Rectangle 7">
            <a:hlinkClick r:id="rId3" action="ppaction://hlinksldjump"/>
            <a:extLst>
              <a:ext uri="{FF2B5EF4-FFF2-40B4-BE49-F238E27FC236}">
                <a16:creationId xmlns:a16="http://schemas.microsoft.com/office/drawing/2014/main" id="{9611F3B0-6610-93D9-C772-A21ED4168EB3}"/>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9" name="Rectangle 8">
            <a:hlinkClick r:id="rId4" action="ppaction://hlinksldjump"/>
            <a:extLst>
              <a:ext uri="{FF2B5EF4-FFF2-40B4-BE49-F238E27FC236}">
                <a16:creationId xmlns:a16="http://schemas.microsoft.com/office/drawing/2014/main" id="{9EC8205F-A1F4-06CA-4369-4692B94576DE}"/>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1207737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Impressive </a:t>
            </a:r>
            <a:br>
              <a:rPr lang="en-US" dirty="0"/>
            </a:br>
            <a:r>
              <a:rPr lang="en-US" dirty="0"/>
              <a:t>Are you experiencing any other challenges?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458288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to improve patient engagement.</a:t>
            </a:r>
          </a:p>
        </p:txBody>
      </p:sp>
      <p:sp>
        <p:nvSpPr>
          <p:cNvPr id="9" name="Rectangle 8">
            <a:hlinkClick r:id="rId3" action="ppaction://hlinksldjump"/>
            <a:extLst>
              <a:ext uri="{FF2B5EF4-FFF2-40B4-BE49-F238E27FC236}">
                <a16:creationId xmlns:a16="http://schemas.microsoft.com/office/drawing/2014/main" id="{9EC8205F-A1F4-06CA-4369-4692B94576DE}"/>
              </a:ext>
            </a:extLst>
          </p:cNvPr>
          <p:cNvSpPr/>
          <p:nvPr/>
        </p:nvSpPr>
        <p:spPr>
          <a:xfrm>
            <a:off x="839789" y="5638801"/>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Nope,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call center is off the hook  </a:t>
            </a:r>
            <a:endParaRPr lang="en-US" sz="2400" b="1"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5"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Call center staffing.</a:t>
            </a:r>
          </a:p>
        </p:txBody>
      </p:sp>
      <p:sp>
        <p:nvSpPr>
          <p:cNvPr id="10" name="Rectangle 9">
            <a:hlinkClick r:id="rId6"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Unusually high n</a:t>
            </a:r>
            <a:r>
              <a:rPr lang="en-US" sz="1800" dirty="0">
                <a:effectLst/>
                <a:latin typeface="Calibri" panose="020F0502020204030204" pitchFamily="34" charset="0"/>
                <a:ea typeface="Calibri" panose="020F0502020204030204" pitchFamily="34" charset="0"/>
                <a:cs typeface="Times New Roman" panose="02020603050405020304" pitchFamily="18" charset="0"/>
              </a:rPr>
              <a:t>o-show rates.</a:t>
            </a:r>
          </a:p>
        </p:txBody>
      </p:sp>
      <p:pic>
        <p:nvPicPr>
          <p:cNvPr id="7" name="Graphic 6" descr="Sunglasses face outline with solid fill">
            <a:extLst>
              <a:ext uri="{FF2B5EF4-FFF2-40B4-BE49-F238E27FC236}">
                <a16:creationId xmlns:a16="http://schemas.microsoft.com/office/drawing/2014/main" id="{D787B1F6-2B51-4447-CB3E-7EFC0425F9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64518" y="933004"/>
            <a:ext cx="457200" cy="457200"/>
          </a:xfrm>
          <a:prstGeom prst="rect">
            <a:avLst/>
          </a:prstGeom>
        </p:spPr>
      </p:pic>
      <p:pic>
        <p:nvPicPr>
          <p:cNvPr id="13" name="Graphic 12" descr="Hang Loose Hand Gesture with solid fill">
            <a:extLst>
              <a:ext uri="{FF2B5EF4-FFF2-40B4-BE49-F238E27FC236}">
                <a16:creationId xmlns:a16="http://schemas.microsoft.com/office/drawing/2014/main" id="{90005B3A-11D1-417D-A731-73DB0FE674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82818" y="5880653"/>
            <a:ext cx="278295" cy="278295"/>
          </a:xfrm>
          <a:prstGeom prst="rect">
            <a:avLst/>
          </a:prstGeom>
        </p:spPr>
      </p:pic>
    </p:spTree>
    <p:extLst>
      <p:ext uri="{BB962C8B-B14F-4D97-AF65-F5344CB8AC3E}">
        <p14:creationId xmlns:p14="http://schemas.microsoft.com/office/powerpoint/2010/main" val="4043168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Ha </a:t>
            </a:r>
            <a:br>
              <a:rPr lang="en-US" dirty="0"/>
            </a:br>
            <a:r>
              <a:rPr lang="en-US" dirty="0"/>
              <a:t>Tell me, how can I help you?</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458288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I need healthcare call center services.</a:t>
            </a:r>
          </a:p>
        </p:txBody>
      </p:sp>
      <p:sp>
        <p:nvSpPr>
          <p:cNvPr id="9" name="Rectangle 8">
            <a:hlinkClick r:id="rId3" action="ppaction://hlinksldjump"/>
            <a:extLst>
              <a:ext uri="{FF2B5EF4-FFF2-40B4-BE49-F238E27FC236}">
                <a16:creationId xmlns:a16="http://schemas.microsoft.com/office/drawing/2014/main" id="{9EC8205F-A1F4-06CA-4369-4692B94576DE}"/>
              </a:ext>
            </a:extLst>
          </p:cNvPr>
          <p:cNvSpPr/>
          <p:nvPr/>
        </p:nvSpPr>
        <p:spPr>
          <a:xfrm>
            <a:off x="839789" y="5638801"/>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want to know the answer to life, the universe, and everything.</a:t>
            </a: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5"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looking for thought leadership.</a:t>
            </a:r>
          </a:p>
        </p:txBody>
      </p:sp>
      <p:sp>
        <p:nvSpPr>
          <p:cNvPr id="10" name="Rectangle 9">
            <a:hlinkClick r:id="rId6"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You can’t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Graphic 10" descr="Expressionless face outline with solid fill">
            <a:extLst>
              <a:ext uri="{FF2B5EF4-FFF2-40B4-BE49-F238E27FC236}">
                <a16:creationId xmlns:a16="http://schemas.microsoft.com/office/drawing/2014/main" id="{E55A9695-D585-BAB0-6A44-FAF7D1EFB3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77617" y="870090"/>
            <a:ext cx="430696" cy="430696"/>
          </a:xfrm>
          <a:prstGeom prst="rect">
            <a:avLst/>
          </a:prstGeom>
        </p:spPr>
      </p:pic>
    </p:spTree>
    <p:extLst>
      <p:ext uri="{BB962C8B-B14F-4D97-AF65-F5344CB8AC3E}">
        <p14:creationId xmlns:p14="http://schemas.microsoft.com/office/powerpoint/2010/main" val="3295978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My life has no meaning</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2269159" cy="5161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pic>
        <p:nvPicPr>
          <p:cNvPr id="11" name="Graphic 10" descr="Sad face outline with solid fill">
            <a:extLst>
              <a:ext uri="{FF2B5EF4-FFF2-40B4-BE49-F238E27FC236}">
                <a16:creationId xmlns:a16="http://schemas.microsoft.com/office/drawing/2014/main" id="{77474419-379B-BD72-5DA4-CD887FFF2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0296" y="1850570"/>
            <a:ext cx="457200" cy="457200"/>
          </a:xfrm>
          <a:prstGeom prst="rect">
            <a:avLst/>
          </a:prstGeom>
        </p:spPr>
      </p:pic>
    </p:spTree>
    <p:extLst>
      <p:ext uri="{BB962C8B-B14F-4D97-AF65-F5344CB8AC3E}">
        <p14:creationId xmlns:p14="http://schemas.microsoft.com/office/powerpoint/2010/main" val="1087542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We’ve got you covered, check out our Resource Library!</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[LINK TO RESOURCE PAGE]</a:t>
            </a:r>
          </a:p>
        </p:txBody>
      </p:sp>
    </p:spTree>
    <p:extLst>
      <p:ext uri="{BB962C8B-B14F-4D97-AF65-F5344CB8AC3E}">
        <p14:creationId xmlns:p14="http://schemas.microsoft.com/office/powerpoint/2010/main" val="320579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D6E4-CE56-CB28-0230-42E854CFD9E6}"/>
              </a:ext>
            </a:extLst>
          </p:cNvPr>
          <p:cNvSpPr>
            <a:spLocks noGrp="1"/>
          </p:cNvSpPr>
          <p:nvPr>
            <p:ph type="title"/>
          </p:nvPr>
        </p:nvSpPr>
        <p:spPr/>
        <p:txBody>
          <a:bodyPr/>
          <a:lstStyle/>
          <a:p>
            <a:r>
              <a:rPr lang="en-US" dirty="0"/>
              <a:t>Assistance Scheduling</a:t>
            </a:r>
          </a:p>
        </p:txBody>
      </p:sp>
      <p:sp>
        <p:nvSpPr>
          <p:cNvPr id="3" name="Text Placeholder 2">
            <a:extLst>
              <a:ext uri="{FF2B5EF4-FFF2-40B4-BE49-F238E27FC236}">
                <a16:creationId xmlns:a16="http://schemas.microsoft.com/office/drawing/2014/main" id="{15404C1B-C205-D7A4-EFC6-9EDB59D95E7C}"/>
              </a:ext>
            </a:extLst>
          </p:cNvPr>
          <p:cNvSpPr>
            <a:spLocks noGrp="1"/>
          </p:cNvSpPr>
          <p:nvPr>
            <p:ph type="body" idx="1"/>
          </p:nvPr>
        </p:nvSpPr>
        <p:spPr/>
        <p:txBody>
          <a:bodyPr/>
          <a:lstStyle/>
          <a:p>
            <a:r>
              <a:rPr lang="en-US" dirty="0"/>
              <a:t>CONVERSATION FLOW</a:t>
            </a:r>
          </a:p>
        </p:txBody>
      </p:sp>
    </p:spTree>
    <p:extLst>
      <p:ext uri="{BB962C8B-B14F-4D97-AF65-F5344CB8AC3E}">
        <p14:creationId xmlns:p14="http://schemas.microsoft.com/office/powerpoint/2010/main" val="206737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fontScale="90000"/>
          </a:bodyPr>
          <a:lstStyle/>
          <a:p>
            <a:r>
              <a:rPr lang="en-US" dirty="0"/>
              <a:t>THAT’S OUR JAM!</a:t>
            </a:r>
            <a:br>
              <a:rPr lang="en-US" dirty="0"/>
            </a:br>
            <a:r>
              <a:rPr lang="en-US" dirty="0"/>
              <a:t>Would you like me to connect you with someone directly?</a:t>
            </a:r>
            <a:br>
              <a:rPr lang="en-US" dirty="0"/>
            </a:br>
            <a:endParaRPr lang="en-US" dirty="0"/>
          </a:p>
        </p:txBody>
      </p:sp>
      <p:pic>
        <p:nvPicPr>
          <p:cNvPr id="7" name="Picture 6" descr="A cartoon character on a blue background&#10;&#10;Description automatically generated with low confidence">
            <a:extLst>
              <a:ext uri="{FF2B5EF4-FFF2-40B4-BE49-F238E27FC236}">
                <a16:creationId xmlns:a16="http://schemas.microsoft.com/office/drawing/2014/main" id="{11DABB4F-F6C4-AA2D-0AA5-BF88F33C2AA7}"/>
              </a:ext>
            </a:extLst>
          </p:cNvPr>
          <p:cNvPicPr>
            <a:picLocks noChangeAspect="1"/>
          </p:cNvPicPr>
          <p:nvPr/>
        </p:nvPicPr>
        <p:blipFill rotWithShape="1">
          <a:blip r:embed="rId2">
            <a:extLst>
              <a:ext uri="{28A0092B-C50C-407E-A947-70E740481C1C}">
                <a14:useLocalDpi xmlns:a14="http://schemas.microsoft.com/office/drawing/2010/main" val="0"/>
              </a:ext>
            </a:extLst>
          </a:blip>
          <a:srcRect l="19443" r="10784"/>
          <a:stretch/>
        </p:blipFill>
        <p:spPr>
          <a:xfrm>
            <a:off x="6366358" y="1382484"/>
            <a:ext cx="4985854" cy="4019550"/>
          </a:xfrm>
          <a:prstGeom prst="rect">
            <a:avLst/>
          </a:prstGeom>
        </p:spPr>
      </p:pic>
      <p:sp>
        <p:nvSpPr>
          <p:cNvPr id="8" name="Rectangle 7">
            <a:hlinkClick r:id="rId3" action="ppaction://hlinksldjump"/>
            <a:extLst>
              <a:ext uri="{FF2B5EF4-FFF2-40B4-BE49-F238E27FC236}">
                <a16:creationId xmlns:a16="http://schemas.microsoft.com/office/drawing/2014/main" id="{DB09C1DC-0F06-B2F3-549F-109A0D78A445}"/>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9" name="Rectangle 8">
            <a:hlinkClick r:id="rId4" action="ppaction://hlinksldjump"/>
            <a:extLst>
              <a:ext uri="{FF2B5EF4-FFF2-40B4-BE49-F238E27FC236}">
                <a16:creationId xmlns:a16="http://schemas.microsoft.com/office/drawing/2014/main" id="{B5D9F128-21B0-4E64-2D2B-0C3AF14E7EBD}"/>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665334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What do I look like, Google?</a:t>
            </a:r>
            <a:br>
              <a:rPr lang="en-US" dirty="0"/>
            </a:br>
            <a:r>
              <a:rPr lang="en-US" dirty="0"/>
              <a:t>Okay, okay… </a:t>
            </a:r>
            <a:br>
              <a:rPr lang="en-US" dirty="0"/>
            </a:br>
            <a:r>
              <a:rPr lang="en-US" dirty="0"/>
              <a:t>It’s 42. </a:t>
            </a:r>
          </a:p>
        </p:txBody>
      </p:sp>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
        <p:nvSpPr>
          <p:cNvPr id="4" name="Oval 3">
            <a:extLst>
              <a:ext uri="{FF2B5EF4-FFF2-40B4-BE49-F238E27FC236}">
                <a16:creationId xmlns:a16="http://schemas.microsoft.com/office/drawing/2014/main" id="{7086F9E7-1473-1A16-BDA9-7D2CFCFEEBA3}"/>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011BA149-A89C-4294-2A54-E7ABE2B05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Tree>
    <p:extLst>
      <p:ext uri="{BB962C8B-B14F-4D97-AF65-F5344CB8AC3E}">
        <p14:creationId xmlns:p14="http://schemas.microsoft.com/office/powerpoint/2010/main" val="1962033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[CONNECT TO SALES]</a:t>
            </a:r>
          </a:p>
        </p:txBody>
      </p:sp>
    </p:spTree>
    <p:extLst>
      <p:ext uri="{BB962C8B-B14F-4D97-AF65-F5344CB8AC3E}">
        <p14:creationId xmlns:p14="http://schemas.microsoft.com/office/powerpoint/2010/main" val="2034369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Okay, feel free to look around and I’ll be here if you have any questions.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1822063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2487328"/>
          </a:xfrm>
        </p:spPr>
        <p:txBody>
          <a:bodyPr>
            <a:normAutofit/>
          </a:bodyPr>
          <a:lstStyle/>
          <a:p>
            <a:r>
              <a:rPr lang="en-US" dirty="0"/>
              <a:t>I’m sorry to hear that but happy we can help you!</a:t>
            </a:r>
            <a:br>
              <a:rPr lang="en-US" dirty="0"/>
            </a:br>
            <a:r>
              <a:rPr lang="en-US" dirty="0"/>
              <a:t>Tell me a little more.</a:t>
            </a:r>
            <a:br>
              <a:rPr lang="en-US" dirty="0"/>
            </a:br>
            <a:r>
              <a:rPr lang="en-US" dirty="0"/>
              <a:t>How do you know your metrics are bad?</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5170716"/>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Both.</a:t>
            </a: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2" action="ppaction://hlinksldjump"/>
            <a:extLst>
              <a:ext uri="{FF2B5EF4-FFF2-40B4-BE49-F238E27FC236}">
                <a16:creationId xmlns:a16="http://schemas.microsoft.com/office/drawing/2014/main" id="{2011CAB2-FABD-48D0-27D2-EA5400343EC5}"/>
              </a:ext>
            </a:extLst>
          </p:cNvPr>
          <p:cNvSpPr/>
          <p:nvPr/>
        </p:nvSpPr>
        <p:spPr>
          <a:xfrm>
            <a:off x="839789" y="420457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are complaining.</a:t>
            </a:r>
          </a:p>
        </p:txBody>
      </p:sp>
      <p:sp>
        <p:nvSpPr>
          <p:cNvPr id="10" name="Rectangle 9">
            <a:hlinkClick r:id="rId2" action="ppaction://hlinksldjump"/>
            <a:extLst>
              <a:ext uri="{FF2B5EF4-FFF2-40B4-BE49-F238E27FC236}">
                <a16:creationId xmlns:a16="http://schemas.microsoft.com/office/drawing/2014/main" id="{0DDF256F-5473-0080-4597-363D90B91EB7}"/>
              </a:ext>
            </a:extLst>
          </p:cNvPr>
          <p:cNvSpPr/>
          <p:nvPr/>
        </p:nvSpPr>
        <p:spPr>
          <a:xfrm>
            <a:off x="839788" y="3148665"/>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We are monitoring them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79841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2196223"/>
          </a:xfrm>
        </p:spPr>
        <p:txBody>
          <a:bodyPr>
            <a:normAutofit fontScale="90000"/>
          </a:bodyPr>
          <a:lstStyle/>
          <a:p>
            <a:r>
              <a:rPr lang="en-US" dirty="0"/>
              <a:t>I see.</a:t>
            </a:r>
            <a:br>
              <a:rPr lang="en-US" dirty="0"/>
            </a:br>
            <a:r>
              <a:rPr lang="en-US" dirty="0"/>
              <a:t>Can you tell me what metrics are the most concerning?</a:t>
            </a:r>
            <a:br>
              <a:rPr lang="en-US" dirty="0"/>
            </a:br>
            <a:r>
              <a:rPr lang="en-US" dirty="0"/>
              <a:t>(Select all that apply)</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5170716"/>
            <a:ext cx="1956420"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Hold Time</a:t>
            </a: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2" action="ppaction://hlinksldjump"/>
            <a:extLst>
              <a:ext uri="{FF2B5EF4-FFF2-40B4-BE49-F238E27FC236}">
                <a16:creationId xmlns:a16="http://schemas.microsoft.com/office/drawing/2014/main" id="{2011CAB2-FABD-48D0-27D2-EA5400343EC5}"/>
              </a:ext>
            </a:extLst>
          </p:cNvPr>
          <p:cNvSpPr/>
          <p:nvPr/>
        </p:nvSpPr>
        <p:spPr>
          <a:xfrm>
            <a:off x="839789" y="4204578"/>
            <a:ext cx="1956420"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Speed to Answer</a:t>
            </a:r>
          </a:p>
        </p:txBody>
      </p:sp>
      <p:sp>
        <p:nvSpPr>
          <p:cNvPr id="10" name="Rectangle 9">
            <a:hlinkClick r:id="rId2" action="ppaction://hlinksldjump"/>
            <a:extLst>
              <a:ext uri="{FF2B5EF4-FFF2-40B4-BE49-F238E27FC236}">
                <a16:creationId xmlns:a16="http://schemas.microsoft.com/office/drawing/2014/main" id="{0DDF256F-5473-0080-4597-363D90B91EB7}"/>
              </a:ext>
            </a:extLst>
          </p:cNvPr>
          <p:cNvSpPr/>
          <p:nvPr/>
        </p:nvSpPr>
        <p:spPr>
          <a:xfrm>
            <a:off x="839788" y="3148665"/>
            <a:ext cx="1956421"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Abandonment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hlinkClick r:id="rId2" action="ppaction://hlinksldjump"/>
            <a:extLst>
              <a:ext uri="{FF2B5EF4-FFF2-40B4-BE49-F238E27FC236}">
                <a16:creationId xmlns:a16="http://schemas.microsoft.com/office/drawing/2014/main" id="{8ADFAD97-540E-293B-63FB-4050AB7A5BE4}"/>
              </a:ext>
            </a:extLst>
          </p:cNvPr>
          <p:cNvSpPr/>
          <p:nvPr/>
        </p:nvSpPr>
        <p:spPr>
          <a:xfrm>
            <a:off x="3484333" y="5170716"/>
            <a:ext cx="1956420"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Transfer Rate</a:t>
            </a:r>
          </a:p>
        </p:txBody>
      </p:sp>
      <p:sp>
        <p:nvSpPr>
          <p:cNvPr id="9" name="Rectangle 8">
            <a:hlinkClick r:id="rId2" action="ppaction://hlinksldjump"/>
            <a:extLst>
              <a:ext uri="{FF2B5EF4-FFF2-40B4-BE49-F238E27FC236}">
                <a16:creationId xmlns:a16="http://schemas.microsoft.com/office/drawing/2014/main" id="{C780D273-DFCE-C5CB-E8C8-6F0F3B66ACE3}"/>
              </a:ext>
            </a:extLst>
          </p:cNvPr>
          <p:cNvSpPr/>
          <p:nvPr/>
        </p:nvSpPr>
        <p:spPr>
          <a:xfrm>
            <a:off x="3484333" y="4204578"/>
            <a:ext cx="1956420"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Calls Handled</a:t>
            </a:r>
          </a:p>
        </p:txBody>
      </p:sp>
      <p:sp>
        <p:nvSpPr>
          <p:cNvPr id="11" name="Rectangle 10">
            <a:hlinkClick r:id="rId2" action="ppaction://hlinksldjump"/>
            <a:extLst>
              <a:ext uri="{FF2B5EF4-FFF2-40B4-BE49-F238E27FC236}">
                <a16:creationId xmlns:a16="http://schemas.microsoft.com/office/drawing/2014/main" id="{CA2EBA40-0835-5CE8-C484-07203C28EB33}"/>
              </a:ext>
            </a:extLst>
          </p:cNvPr>
          <p:cNvSpPr/>
          <p:nvPr/>
        </p:nvSpPr>
        <p:spPr>
          <a:xfrm>
            <a:off x="3484332" y="3148665"/>
            <a:ext cx="1956421"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Handling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310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Do you think staffing is contributing to the problem?</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Rectangle 2">
            <a:hlinkClick r:id="rId3" action="ppaction://hlinksldjump"/>
            <a:extLst>
              <a:ext uri="{FF2B5EF4-FFF2-40B4-BE49-F238E27FC236}">
                <a16:creationId xmlns:a16="http://schemas.microsoft.com/office/drawing/2014/main" id="{E3A8AC9C-2FB7-88FC-C609-B286178DF2C0}"/>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EFC5DA08-EAA1-FEC2-F578-552EE209719C}"/>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4029224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5643576"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[REDIRECT TO STAFFING FLOW]</a:t>
            </a:r>
          </a:p>
        </p:txBody>
      </p:sp>
    </p:spTree>
    <p:extLst>
      <p:ext uri="{BB962C8B-B14F-4D97-AF65-F5344CB8AC3E}">
        <p14:creationId xmlns:p14="http://schemas.microsoft.com/office/powerpoint/2010/main" val="5670725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Do you have another idea why this is happening?</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10" name="Rectangle 9">
            <a:hlinkClick r:id="rId3"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[Free type answer]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4596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3256204"/>
          </a:xfrm>
        </p:spPr>
        <p:txBody>
          <a:bodyPr>
            <a:noAutofit/>
          </a:bodyPr>
          <a:lstStyle/>
          <a:p>
            <a:r>
              <a:rPr lang="en-US" sz="2400" dirty="0"/>
              <a:t>Gotcha. </a:t>
            </a:r>
            <a:br>
              <a:rPr lang="en-US" sz="2400" dirty="0"/>
            </a:br>
            <a:r>
              <a:rPr lang="en-US" sz="2400" dirty="0"/>
              <a:t>Well, the good news is we have a lot of experience resolving issues like this.</a:t>
            </a:r>
            <a:br>
              <a:rPr lang="en-US" sz="2400" dirty="0"/>
            </a:br>
            <a:r>
              <a:rPr lang="en-US" sz="2400" dirty="0"/>
              <a:t>Unlike other service providers, we develop fully customized solutions based on the unique needs of your practice.</a:t>
            </a:r>
            <a:br>
              <a:rPr lang="en-US" sz="2400" dirty="0"/>
            </a:br>
            <a:r>
              <a:rPr lang="en-US" sz="2400" dirty="0"/>
              <a:t>Would you like to speak to someone about what this looks like?</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3" action="ppaction://hlinksldjump"/>
            <a:extLst>
              <a:ext uri="{FF2B5EF4-FFF2-40B4-BE49-F238E27FC236}">
                <a16:creationId xmlns:a16="http://schemas.microsoft.com/office/drawing/2014/main" id="{EED36F55-AC7A-4274-B152-744BDDA2CB0C}"/>
              </a:ext>
            </a:extLst>
          </p:cNvPr>
          <p:cNvSpPr/>
          <p:nvPr/>
        </p:nvSpPr>
        <p:spPr>
          <a:xfrm>
            <a:off x="839788" y="399912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7" name="Rectangle 6">
            <a:hlinkClick r:id="rId4" action="ppaction://hlinksldjump"/>
            <a:extLst>
              <a:ext uri="{FF2B5EF4-FFF2-40B4-BE49-F238E27FC236}">
                <a16:creationId xmlns:a16="http://schemas.microsoft.com/office/drawing/2014/main" id="{5C6F96B0-1810-DD49-F2B2-66377FE738E1}"/>
              </a:ext>
            </a:extLst>
          </p:cNvPr>
          <p:cNvSpPr/>
          <p:nvPr/>
        </p:nvSpPr>
        <p:spPr>
          <a:xfrm>
            <a:off x="839788" y="504684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394893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p:txBody>
          <a:bodyPr/>
          <a:lstStyle/>
          <a:p>
            <a:r>
              <a:rPr lang="en-US" dirty="0"/>
              <a:t>Need a hand appointment scheduling?</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go&#10;&#10;Description automatically generated">
            <a:extLst>
              <a:ext uri="{FF2B5EF4-FFF2-40B4-BE49-F238E27FC236}">
                <a16:creationId xmlns:a16="http://schemas.microsoft.com/office/drawing/2014/main" id="{7B048A2F-9635-DFAF-0CD2-A2B0F37782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352" y="1284514"/>
            <a:ext cx="4288971" cy="4533843"/>
          </a:xfrm>
          <a:prstGeom prst="rect">
            <a:avLst/>
          </a:prstGeom>
        </p:spPr>
      </p:pic>
      <p:sp>
        <p:nvSpPr>
          <p:cNvPr id="8" name="Rectangle 7">
            <a:hlinkClick r:id="rId3" action="ppaction://hlinksldjump"/>
            <a:extLst>
              <a:ext uri="{FF2B5EF4-FFF2-40B4-BE49-F238E27FC236}">
                <a16:creationId xmlns:a16="http://schemas.microsoft.com/office/drawing/2014/main" id="{9611F3B0-6610-93D9-C772-A21ED4168EB3}"/>
              </a:ext>
            </a:extLst>
          </p:cNvPr>
          <p:cNvSpPr/>
          <p:nvPr/>
        </p:nvSpPr>
        <p:spPr>
          <a:xfrm>
            <a:off x="839788" y="2503714"/>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Yes</a:t>
            </a:r>
          </a:p>
        </p:txBody>
      </p:sp>
      <p:sp>
        <p:nvSpPr>
          <p:cNvPr id="9" name="Rectangle 8">
            <a:hlinkClick r:id="rId4" action="ppaction://hlinksldjump"/>
            <a:extLst>
              <a:ext uri="{FF2B5EF4-FFF2-40B4-BE49-F238E27FC236}">
                <a16:creationId xmlns:a16="http://schemas.microsoft.com/office/drawing/2014/main" id="{9EC8205F-A1F4-06CA-4369-4692B94576DE}"/>
              </a:ext>
            </a:extLst>
          </p:cNvPr>
          <p:cNvSpPr/>
          <p:nvPr/>
        </p:nvSpPr>
        <p:spPr>
          <a:xfrm>
            <a:off x="839788" y="3551435"/>
            <a:ext cx="2012269"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a:t>
            </a:r>
          </a:p>
        </p:txBody>
      </p:sp>
    </p:spTree>
    <p:extLst>
      <p:ext uri="{BB962C8B-B14F-4D97-AF65-F5344CB8AC3E}">
        <p14:creationId xmlns:p14="http://schemas.microsoft.com/office/powerpoint/2010/main" val="2977363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[CONNECT TO SALES]</a:t>
            </a:r>
          </a:p>
        </p:txBody>
      </p:sp>
    </p:spTree>
    <p:extLst>
      <p:ext uri="{BB962C8B-B14F-4D97-AF65-F5344CB8AC3E}">
        <p14:creationId xmlns:p14="http://schemas.microsoft.com/office/powerpoint/2010/main" val="2161922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4288970"/>
          </a:xfrm>
        </p:spPr>
        <p:txBody>
          <a:bodyPr>
            <a:normAutofit/>
          </a:bodyPr>
          <a:lstStyle/>
          <a:p>
            <a:r>
              <a:rPr lang="en-US" dirty="0"/>
              <a:t>Okay, we’ll be here when you do.</a:t>
            </a:r>
            <a:br>
              <a:rPr lang="en-US" dirty="0"/>
            </a:br>
            <a:br>
              <a:rPr lang="en-US" dirty="0"/>
            </a:br>
            <a:r>
              <a:rPr lang="en-US" dirty="0"/>
              <a:t>In the meantime, you can learn about how we solved similar issues on our Client Success page </a:t>
            </a:r>
            <a:br>
              <a:rPr lang="en-US" dirty="0"/>
            </a:br>
            <a:br>
              <a:rPr lang="en-US" dirty="0"/>
            </a:br>
            <a:r>
              <a:rPr lang="en-US" b="1" dirty="0">
                <a:solidFill>
                  <a:srgbClr val="096973"/>
                </a:solidFill>
              </a:rPr>
              <a:t>[LINK TO CONTENT] </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3" name="Text Placeholder 2">
            <a:extLst>
              <a:ext uri="{FF2B5EF4-FFF2-40B4-BE49-F238E27FC236}">
                <a16:creationId xmlns:a16="http://schemas.microsoft.com/office/drawing/2014/main" id="{4FC809D2-FD6B-EFF0-35BC-65D87178C3CC}"/>
              </a:ext>
            </a:extLst>
          </p:cNvPr>
          <p:cNvSpPr txBox="1">
            <a:spLocks/>
          </p:cNvSpPr>
          <p:nvPr/>
        </p:nvSpPr>
        <p:spPr>
          <a:xfrm>
            <a:off x="831850" y="5573485"/>
            <a:ext cx="4985854" cy="51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096973"/>
                </a:solidFill>
              </a:rPr>
              <a:t>[END FLOW]</a:t>
            </a:r>
          </a:p>
        </p:txBody>
      </p:sp>
    </p:spTree>
    <p:extLst>
      <p:ext uri="{BB962C8B-B14F-4D97-AF65-F5344CB8AC3E}">
        <p14:creationId xmlns:p14="http://schemas.microsoft.com/office/powerpoint/2010/main" val="402798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Okay, how about a foot?</a:t>
            </a:r>
            <a:br>
              <a:rPr lang="en-US" dirty="0"/>
            </a:br>
            <a:r>
              <a:rPr lang="en-US" dirty="0"/>
              <a:t>JK </a:t>
            </a:r>
            <a:br>
              <a:rPr lang="en-US" dirty="0"/>
            </a:br>
            <a:r>
              <a:rPr lang="en-US" dirty="0"/>
              <a:t>Are you experiencing any other challenges?</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458288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to improve patient engagement.</a:t>
            </a:r>
          </a:p>
        </p:txBody>
      </p:sp>
      <p:sp>
        <p:nvSpPr>
          <p:cNvPr id="9" name="Rectangle 8">
            <a:hlinkClick r:id="rId3" action="ppaction://hlinksldjump"/>
            <a:extLst>
              <a:ext uri="{FF2B5EF4-FFF2-40B4-BE49-F238E27FC236}">
                <a16:creationId xmlns:a16="http://schemas.microsoft.com/office/drawing/2014/main" id="{9EC8205F-A1F4-06CA-4369-4692B94576DE}"/>
              </a:ext>
            </a:extLst>
          </p:cNvPr>
          <p:cNvSpPr/>
          <p:nvPr/>
        </p:nvSpPr>
        <p:spPr>
          <a:xfrm>
            <a:off x="839789" y="5638801"/>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Nope, everything is coming up roses  </a:t>
            </a:r>
            <a:endParaRPr lang="en-US" sz="2400" b="1"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5"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Call center staffing.</a:t>
            </a:r>
          </a:p>
        </p:txBody>
      </p:sp>
      <p:sp>
        <p:nvSpPr>
          <p:cNvPr id="10" name="Rectangle 9">
            <a:hlinkClick r:id="rId6"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Poor call metrics, like high abandonment rates.</a:t>
            </a:r>
          </a:p>
        </p:txBody>
      </p:sp>
      <p:pic>
        <p:nvPicPr>
          <p:cNvPr id="12" name="Graphic 11" descr="Funny face outline with solid fill">
            <a:extLst>
              <a:ext uri="{FF2B5EF4-FFF2-40B4-BE49-F238E27FC236}">
                <a16:creationId xmlns:a16="http://schemas.microsoft.com/office/drawing/2014/main" id="{84255A11-ECA4-61FE-2BB1-F005FE996D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4676" y="951395"/>
            <a:ext cx="368349" cy="368349"/>
          </a:xfrm>
          <a:prstGeom prst="rect">
            <a:avLst/>
          </a:prstGeom>
        </p:spPr>
      </p:pic>
      <p:pic>
        <p:nvPicPr>
          <p:cNvPr id="14" name="Graphic 13" descr="Rose with solid fill">
            <a:extLst>
              <a:ext uri="{FF2B5EF4-FFF2-40B4-BE49-F238E27FC236}">
                <a16:creationId xmlns:a16="http://schemas.microsoft.com/office/drawing/2014/main" id="{48C73325-7F3F-AC97-1987-2EE00D141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009322" y="5884836"/>
            <a:ext cx="269930" cy="269930"/>
          </a:xfrm>
          <a:prstGeom prst="rect">
            <a:avLst/>
          </a:prstGeom>
        </p:spPr>
      </p:pic>
    </p:spTree>
    <p:extLst>
      <p:ext uri="{BB962C8B-B14F-4D97-AF65-F5344CB8AC3E}">
        <p14:creationId xmlns:p14="http://schemas.microsoft.com/office/powerpoint/2010/main" val="411114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C79-A8B9-F66E-DF4E-A6FB481C95D4}"/>
              </a:ext>
            </a:extLst>
          </p:cNvPr>
          <p:cNvSpPr>
            <a:spLocks noGrp="1"/>
          </p:cNvSpPr>
          <p:nvPr>
            <p:ph type="title"/>
          </p:nvPr>
        </p:nvSpPr>
        <p:spPr>
          <a:xfrm>
            <a:off x="839788" y="457199"/>
            <a:ext cx="4763861" cy="1850571"/>
          </a:xfrm>
        </p:spPr>
        <p:txBody>
          <a:bodyPr>
            <a:normAutofit/>
          </a:bodyPr>
          <a:lstStyle/>
          <a:p>
            <a:r>
              <a:rPr lang="en-US" dirty="0"/>
              <a:t>That’s great but…</a:t>
            </a:r>
            <a:br>
              <a:rPr lang="en-US" dirty="0"/>
            </a:br>
            <a:r>
              <a:rPr lang="en-US" dirty="0"/>
              <a:t>How can I help you?</a:t>
            </a:r>
          </a:p>
        </p:txBody>
      </p:sp>
      <p:sp>
        <p:nvSpPr>
          <p:cNvPr id="5" name="Oval 4">
            <a:extLst>
              <a:ext uri="{FF2B5EF4-FFF2-40B4-BE49-F238E27FC236}">
                <a16:creationId xmlns:a16="http://schemas.microsoft.com/office/drawing/2014/main" id="{F90F27D1-C615-7B2B-C990-CF16D6C686E6}"/>
              </a:ext>
            </a:extLst>
          </p:cNvPr>
          <p:cNvSpPr/>
          <p:nvPr/>
        </p:nvSpPr>
        <p:spPr>
          <a:xfrm>
            <a:off x="6588352" y="1284514"/>
            <a:ext cx="4288971" cy="4288971"/>
          </a:xfrm>
          <a:prstGeom prst="ellipse">
            <a:avLst/>
          </a:prstGeom>
          <a:solidFill>
            <a:srgbClr val="096973"/>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611F3B0-6610-93D9-C772-A21ED4168EB3}"/>
              </a:ext>
            </a:extLst>
          </p:cNvPr>
          <p:cNvSpPr/>
          <p:nvPr/>
        </p:nvSpPr>
        <p:spPr>
          <a:xfrm>
            <a:off x="839789" y="4582888"/>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I need healthcare call center services.</a:t>
            </a:r>
          </a:p>
        </p:txBody>
      </p:sp>
      <p:sp>
        <p:nvSpPr>
          <p:cNvPr id="9" name="Rectangle 8">
            <a:hlinkClick r:id="rId3" action="ppaction://hlinksldjump"/>
            <a:extLst>
              <a:ext uri="{FF2B5EF4-FFF2-40B4-BE49-F238E27FC236}">
                <a16:creationId xmlns:a16="http://schemas.microsoft.com/office/drawing/2014/main" id="{9EC8205F-A1F4-06CA-4369-4692B94576DE}"/>
              </a:ext>
            </a:extLst>
          </p:cNvPr>
          <p:cNvSpPr/>
          <p:nvPr/>
        </p:nvSpPr>
        <p:spPr>
          <a:xfrm>
            <a:off x="839789" y="5638801"/>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need relationship advice.</a:t>
            </a:r>
          </a:p>
        </p:txBody>
      </p:sp>
      <p:pic>
        <p:nvPicPr>
          <p:cNvPr id="4" name="Picture 3" descr="Icon&#10;&#10;Description automatically generated">
            <a:extLst>
              <a:ext uri="{FF2B5EF4-FFF2-40B4-BE49-F238E27FC236}">
                <a16:creationId xmlns:a16="http://schemas.microsoft.com/office/drawing/2014/main" id="{28A3EF48-B296-F2D1-0BE9-C865E3A58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426" y="1294024"/>
            <a:ext cx="4514821" cy="4514821"/>
          </a:xfrm>
          <a:prstGeom prst="rect">
            <a:avLst/>
          </a:prstGeom>
        </p:spPr>
      </p:pic>
      <p:sp>
        <p:nvSpPr>
          <p:cNvPr id="6" name="Rectangle 5">
            <a:hlinkClick r:id="rId5" action="ppaction://hlinksldjump"/>
            <a:extLst>
              <a:ext uri="{FF2B5EF4-FFF2-40B4-BE49-F238E27FC236}">
                <a16:creationId xmlns:a16="http://schemas.microsoft.com/office/drawing/2014/main" id="{2011CAB2-FABD-48D0-27D2-EA5400343EC5}"/>
              </a:ext>
            </a:extLst>
          </p:cNvPr>
          <p:cNvSpPr/>
          <p:nvPr/>
        </p:nvSpPr>
        <p:spPr>
          <a:xfrm>
            <a:off x="839789" y="3616750"/>
            <a:ext cx="4876786"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looking for thought leadership.</a:t>
            </a:r>
          </a:p>
        </p:txBody>
      </p:sp>
      <p:sp>
        <p:nvSpPr>
          <p:cNvPr id="10" name="Rectangle 9">
            <a:hlinkClick r:id="rId6" action="ppaction://hlinksldjump"/>
            <a:extLst>
              <a:ext uri="{FF2B5EF4-FFF2-40B4-BE49-F238E27FC236}">
                <a16:creationId xmlns:a16="http://schemas.microsoft.com/office/drawing/2014/main" id="{0DDF256F-5473-0080-4597-363D90B91EB7}"/>
              </a:ext>
            </a:extLst>
          </p:cNvPr>
          <p:cNvSpPr/>
          <p:nvPr/>
        </p:nvSpPr>
        <p:spPr>
          <a:xfrm>
            <a:off x="839788" y="2560837"/>
            <a:ext cx="4876787" cy="762000"/>
          </a:xfrm>
          <a:prstGeom prst="rect">
            <a:avLst/>
          </a:prstGeom>
          <a:solidFill>
            <a:srgbClr val="09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You can’t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93005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8395</TotalTime>
  <Words>1619</Words>
  <Application>Microsoft Office PowerPoint</Application>
  <PresentationFormat>Widescreen</PresentationFormat>
  <Paragraphs>198</Paragraphs>
  <Slides>71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Office Theme</vt:lpstr>
      <vt:lpstr>Chatbot</vt:lpstr>
      <vt:lpstr>Project Overview</vt:lpstr>
      <vt:lpstr>Meet Haxall</vt:lpstr>
      <vt:lpstr>Haxall Persona</vt:lpstr>
      <vt:lpstr>Engaging with conversation flows</vt:lpstr>
      <vt:lpstr>Assistance Scheduling</vt:lpstr>
      <vt:lpstr>Need a hand appointment scheduling?</vt:lpstr>
      <vt:lpstr>Okay, how about a foot? JK  Are you experiencing any other challenges?</vt:lpstr>
      <vt:lpstr>That’s great but… How can I help you?</vt:lpstr>
      <vt:lpstr>My life has no meaning</vt:lpstr>
      <vt:lpstr>We’ve got you covered, check out our Resource Library!</vt:lpstr>
      <vt:lpstr>THAT’S OUR JAM! Would you like me to connect you with someone directly? </vt:lpstr>
      <vt:lpstr>Love can’t be bot.</vt:lpstr>
      <vt:lpstr>PowerPoint Presentation</vt:lpstr>
      <vt:lpstr>Okay, feel free to look around and I’ll be here if you have any questions. </vt:lpstr>
      <vt:lpstr>Great! We’re good at that! Who is currently handling your calls?</vt:lpstr>
      <vt:lpstr>Oh really, who?</vt:lpstr>
      <vt:lpstr>Are they having difficulty handling inbound calls? </vt:lpstr>
      <vt:lpstr>Well, that’s a relief. Is it outbound calls that you need help with then?</vt:lpstr>
      <vt:lpstr>I see.  No problem…</vt:lpstr>
      <vt:lpstr>Okay, here’s how we assist our partners with scheduling.  [LINK TO CONTENT]  Just reach out if you want a consultation. </vt:lpstr>
      <vt:lpstr>We are familiar with this, tell me more…</vt:lpstr>
      <vt:lpstr>Hey, don’t worry.  We can fix that.</vt:lpstr>
      <vt:lpstr>Well, we can’t have that!  Luckily, we have experience developing customized workflows to improve scheduling volumes. Would you like to speak to someone about what this looks like?</vt:lpstr>
      <vt:lpstr>PowerPoint Presentation</vt:lpstr>
      <vt:lpstr>Okay, we’ll be here when you do.  For now, check out how we can benefit providers.  [LINK TO CONTENT] </vt:lpstr>
      <vt:lpstr>Well, nothing goes according to flan.  Look at this case study then reach out if you wanna taco ‘bout it.   [LINK TO CONTENT] </vt:lpstr>
      <vt:lpstr>Ugh. No-shows are the WORST. </vt:lpstr>
      <vt:lpstr>Relieve Frontline Staff</vt:lpstr>
      <vt:lpstr>Are you looking to relieve frontline practice staff from the burden of phones?</vt:lpstr>
      <vt:lpstr>How do they feel about that? JK  Are you experiencing any other challenges?</vt:lpstr>
      <vt:lpstr>Was that a bot joke? How original  Tell me, how can I help you?</vt:lpstr>
      <vt:lpstr>My life has no meaning</vt:lpstr>
      <vt:lpstr>We’ve got you covered, check out our Resource Library!</vt:lpstr>
      <vt:lpstr>THAT’S OUR JAM! Would you like me to connect you with someone directly? </vt:lpstr>
      <vt:lpstr>Another bot joke? Adorable.</vt:lpstr>
      <vt:lpstr>PowerPoint Presentation</vt:lpstr>
      <vt:lpstr>Okay, feel free to look around and I’ll be here if you have any questions. </vt:lpstr>
      <vt:lpstr>Good idea! Frontline staff play a huge role in the patient experience. Best not to overload them. Tell me some more about your practice… Are you fully staffed in the front office to manage operations?</vt:lpstr>
      <vt:lpstr>Do you think staffing is the primary issue?</vt:lpstr>
      <vt:lpstr>PowerPoint Presentation</vt:lpstr>
      <vt:lpstr>Are they keeping up well with inbound call volumes?</vt:lpstr>
      <vt:lpstr>Are you looking to offload some call volume?</vt:lpstr>
      <vt:lpstr>PowerPoint Presentation</vt:lpstr>
      <vt:lpstr>Are you considering outsourcing your call center?</vt:lpstr>
      <vt:lpstr>PowerPoint Presentation</vt:lpstr>
      <vt:lpstr>Are they keeping up with outbound needs?</vt:lpstr>
      <vt:lpstr>Are you looking for patient engagement and outreach services?</vt:lpstr>
      <vt:lpstr>PowerPoint Presentation</vt:lpstr>
      <vt:lpstr>Can you tell me how they are being burdened by the phones?</vt:lpstr>
      <vt:lpstr>Gotcha.  Well, the good news is we have a lot of experience resolving issues like this. Unlike other service providers, we develop fully customized solutions based on the unique needs of your practice. Would you like to speak to someone about what this looks like?</vt:lpstr>
      <vt:lpstr>PowerPoint Presentation</vt:lpstr>
      <vt:lpstr>Okay, we’ll be here when you do.  In the meantime, check out how an Envera partnership can provide staffing support.   [LINK TO CONTENT] </vt:lpstr>
      <vt:lpstr>Poor Call Metrics</vt:lpstr>
      <vt:lpstr>Experiencing poor call metrics, like high abandonment rates?</vt:lpstr>
      <vt:lpstr>Impressive  Are you experiencing any other challenges?</vt:lpstr>
      <vt:lpstr>Ha  Tell me, how can I help you?</vt:lpstr>
      <vt:lpstr>My life has no meaning</vt:lpstr>
      <vt:lpstr>We’ve got you covered, check out our Resource Library!</vt:lpstr>
      <vt:lpstr>THAT’S OUR JAM! Would you like me to connect you with someone directly? </vt:lpstr>
      <vt:lpstr>What do I look like, Google? Okay, okay…  It’s 42. </vt:lpstr>
      <vt:lpstr>PowerPoint Presentation</vt:lpstr>
      <vt:lpstr>Okay, feel free to look around and I’ll be here if you have any questions. </vt:lpstr>
      <vt:lpstr>I’m sorry to hear that but happy we can help you! Tell me a little more. How do you know your metrics are bad?</vt:lpstr>
      <vt:lpstr>I see. Can you tell me what metrics are the most concerning? (Select all that apply)</vt:lpstr>
      <vt:lpstr>Do you think staffing is contributing to the problem?</vt:lpstr>
      <vt:lpstr>PowerPoint Presentation</vt:lpstr>
      <vt:lpstr>Do you have another idea why this is happening?</vt:lpstr>
      <vt:lpstr>Gotcha.  Well, the good news is we have a lot of experience resolving issues like this. Unlike other service providers, we develop fully customized solutions based on the unique needs of your practice. Would you like to speak to someone about what this looks like?</vt:lpstr>
      <vt:lpstr>PowerPoint Presentation</vt:lpstr>
      <vt:lpstr>Okay, we’ll be here when you do.  In the meantime, you can learn about how we solved similar issues on our Client Success page   [LINK TO CONTENT]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Chatbot</dc:title>
  <dc:creator>Jessca Rancier-Floyd</dc:creator>
  <cp:lastModifiedBy>Jess Rancier</cp:lastModifiedBy>
  <cp:revision>2</cp:revision>
  <dcterms:created xsi:type="dcterms:W3CDTF">2023-03-20T13:09:51Z</dcterms:created>
  <dcterms:modified xsi:type="dcterms:W3CDTF">2023-10-09T14:55:07Z</dcterms:modified>
</cp:coreProperties>
</file>